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6" r:id="rId4"/>
    <p:sldId id="258" r:id="rId5"/>
    <p:sldId id="259" r:id="rId6"/>
    <p:sldId id="283" r:id="rId7"/>
    <p:sldId id="284" r:id="rId8"/>
    <p:sldId id="260" r:id="rId9"/>
    <p:sldId id="287" r:id="rId10"/>
    <p:sldId id="289" r:id="rId11"/>
    <p:sldId id="261" r:id="rId12"/>
    <p:sldId id="277" r:id="rId13"/>
    <p:sldId id="273" r:id="rId14"/>
    <p:sldId id="262" r:id="rId15"/>
    <p:sldId id="290" r:id="rId16"/>
    <p:sldId id="263" r:id="rId17"/>
    <p:sldId id="280" r:id="rId18"/>
    <p:sldId id="270" r:id="rId19"/>
    <p:sldId id="271" r:id="rId20"/>
    <p:sldId id="291" r:id="rId21"/>
    <p:sldId id="294" r:id="rId22"/>
    <p:sldId id="292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0700"/>
    <a:srgbClr val="9900FF"/>
    <a:srgbClr val="000066"/>
    <a:srgbClr val="8D8D8D"/>
    <a:srgbClr val="ADADAD"/>
    <a:srgbClr val="C4C4C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7" autoAdjust="0"/>
    <p:restoredTop sz="82143" autoAdjust="0"/>
  </p:normalViewPr>
  <p:slideViewPr>
    <p:cSldViewPr>
      <p:cViewPr varScale="1">
        <p:scale>
          <a:sx n="60" d="100"/>
          <a:sy n="60" d="100"/>
        </p:scale>
        <p:origin x="-2004" y="-84"/>
      </p:cViewPr>
      <p:guideLst>
        <p:guide orient="horz" pos="216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145" cy="46574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7" y="1"/>
            <a:ext cx="3038145" cy="46574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9B2BA27-CB37-42E3-8718-956A4EE3F054}" type="datetimeFigureOut">
              <a:rPr lang="en-US"/>
              <a:pPr>
                <a:defRPr/>
              </a:pPr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22"/>
            <a:ext cx="3038145" cy="46574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7" y="8829122"/>
            <a:ext cx="3038145" cy="46574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057E963-7C7B-4D38-9F2F-6C132E105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7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7" y="1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9" y="4416101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122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7" y="8829122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9CBBFB0-423D-4510-A374-D9AEF6109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9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2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2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6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2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0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5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4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90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8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91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3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6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9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3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BBFB0-423D-4510-A374-D9AEF61093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14" descr="NC&gt; rever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152400"/>
            <a:ext cx="12779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8061325" y="653891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&gt; </a:t>
            </a:r>
            <a:fld id="{47DB2875-7274-47F6-83C2-91A40A4DE9E0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6477000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5"/>
          <p:cNvSpPr txBox="1">
            <a:spLocks/>
          </p:cNvSpPr>
          <p:nvPr userDrawn="1"/>
        </p:nvSpPr>
        <p:spPr>
          <a:xfrm>
            <a:off x="457200" y="6471920"/>
            <a:ext cx="2286000" cy="29529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None/>
              <a:defRPr sz="2000" b="1">
                <a:solidFill>
                  <a:schemeClr val="bg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baseline="0" dirty="0" smtClean="0">
                <a:solidFill>
                  <a:schemeClr val="bg1"/>
                </a:solidFill>
              </a:rPr>
              <a:t>@</a:t>
            </a:r>
            <a:r>
              <a:rPr lang="en-US" b="0" kern="0" baseline="0" dirty="0" err="1" smtClean="0">
                <a:solidFill>
                  <a:schemeClr val="bg1"/>
                </a:solidFill>
              </a:rPr>
              <a:t>NCGoodRoads</a:t>
            </a:r>
            <a:endParaRPr lang="en-US" b="0" kern="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27125" cy="1127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D07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&gt;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&gt;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&gt;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&gt;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&gt;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D0700"/>
        </a:buClr>
        <a:buChar char="&gt;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D0700"/>
        </a:buClr>
        <a:buChar char="&gt;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D0700"/>
        </a:buClr>
        <a:buChar char="&gt;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D0700"/>
        </a:buClr>
        <a:buChar char="&gt;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hjSMzs0kE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citizen-times.com/story/news/local/2015/01/29/nc-chamber-others-back-transportation-funding/22547389/" TargetMode="External"/><Relationship Id="rId3" Type="http://schemas.openxmlformats.org/officeDocument/2006/relationships/hyperlink" Target="http://abc11.com/news/i-team-new-ad-aims-to-scare-up-support-for-bridge-improvements/501917/" TargetMode="External"/><Relationship Id="rId7" Type="http://schemas.openxmlformats.org/officeDocument/2006/relationships/hyperlink" Target="http://www.fayobserver.com/blogs/news/peoples_business/n-c-chamber-predicts-transportation-funding-crisis-calls-for-new/article_91d82464-a70c-11e4-ac25-37dc54b90f1c.html" TargetMode="External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hyperlink" Target="http://www.newsobserver.com/2015/02/02/4525614/driving-home-the-coming-transportation.html" TargetMode="External"/><Relationship Id="rId5" Type="http://schemas.openxmlformats.org/officeDocument/2006/relationships/hyperlink" Target="http://www.wral.com/business-leaders-push-for-more-transportation-funding/14398999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wxii12.com/news/NC-Chamber-State-will-fall-behind-if-roads-not-improved/30971772" TargetMode="External"/><Relationship Id="rId1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antaffordtowait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43400"/>
            <a:ext cx="8686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Strategy to Achieve Long-Term </a:t>
            </a:r>
            <a:r>
              <a:rPr lang="en-US" sz="3200" dirty="0">
                <a:solidFill>
                  <a:schemeClr val="bg1"/>
                </a:solidFill>
              </a:rPr>
              <a:t>Transportation </a:t>
            </a:r>
            <a:r>
              <a:rPr lang="en-US" sz="3200" dirty="0" smtClean="0">
                <a:solidFill>
                  <a:schemeClr val="bg1"/>
                </a:solidFill>
              </a:rPr>
              <a:t>Funding Reform 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North Carolina </a:t>
            </a:r>
            <a:r>
              <a:rPr lang="en-US" sz="4000" i="1" dirty="0">
                <a:solidFill>
                  <a:schemeClr val="bg1"/>
                </a:solidFill>
              </a:rPr>
              <a:t>C</a:t>
            </a:r>
            <a:r>
              <a:rPr lang="en-US" sz="4000" i="1" dirty="0" smtClean="0">
                <a:solidFill>
                  <a:schemeClr val="bg1"/>
                </a:solidFill>
              </a:rPr>
              <a:t>an't </a:t>
            </a:r>
            <a:r>
              <a:rPr lang="en-US" sz="4000" i="1" dirty="0">
                <a:solidFill>
                  <a:schemeClr val="bg1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fford </a:t>
            </a:r>
            <a:r>
              <a:rPr lang="en-US" sz="4000" i="1" dirty="0">
                <a:solidFill>
                  <a:schemeClr val="bg1"/>
                </a:solidFill>
              </a:rPr>
              <a:t>to W</a:t>
            </a:r>
            <a:r>
              <a:rPr lang="en-US" sz="4000" i="1" dirty="0" smtClean="0">
                <a:solidFill>
                  <a:schemeClr val="bg1"/>
                </a:solidFill>
              </a:rPr>
              <a:t>ait</a:t>
            </a:r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r>
              <a:rPr lang="en-US" sz="1000" i="1" dirty="0" smtClean="0"/>
              <a:t>February 3, 2015 v2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02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3728"/>
            <a:ext cx="7772400" cy="685800"/>
          </a:xfrm>
        </p:spPr>
        <p:txBody>
          <a:bodyPr/>
          <a:lstStyle/>
          <a:p>
            <a:r>
              <a:rPr lang="en-US" dirty="0"/>
              <a:t>So what have we done so far....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6764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Coordinated a major </a:t>
            </a:r>
            <a:r>
              <a:rPr lang="en-US" sz="2400" dirty="0"/>
              <a:t>press </a:t>
            </a:r>
            <a:r>
              <a:rPr lang="en-US" sz="2400" dirty="0" smtClean="0"/>
              <a:t>event, </a:t>
            </a:r>
            <a:r>
              <a:rPr lang="en-US" sz="2400" dirty="0"/>
              <a:t>held </a:t>
            </a:r>
            <a:r>
              <a:rPr lang="en-US" sz="2400" dirty="0" smtClean="0"/>
              <a:t>January 28</a:t>
            </a:r>
            <a:endParaRPr lang="en-US" sz="2400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Invested more than $230,000 in s</a:t>
            </a:r>
            <a:r>
              <a:rPr lang="en-US" sz="2400" dirty="0" smtClean="0"/>
              <a:t>ignificant TV, digital, radio buys that direct to microsite</a:t>
            </a:r>
            <a:endParaRPr lang="en-US" sz="2400" dirty="0"/>
          </a:p>
        </p:txBody>
      </p:sp>
      <p:pic>
        <p:nvPicPr>
          <p:cNvPr id="4" name="mvhjSMzs0kE"/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47333" y="3276600"/>
            <a:ext cx="524933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Opinion Poll Findings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r>
              <a:rPr lang="en-US" dirty="0"/>
              <a:t>% of public say this is a problem in need of </a:t>
            </a:r>
            <a:r>
              <a:rPr lang="en-US" dirty="0" smtClean="0"/>
              <a:t>attention, </a:t>
            </a:r>
            <a:r>
              <a:rPr lang="en-US" dirty="0"/>
              <a:t>not a </a:t>
            </a:r>
            <a:r>
              <a:rPr lang="en-US" dirty="0" smtClean="0"/>
              <a:t>crisis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oters </a:t>
            </a:r>
            <a:r>
              <a:rPr lang="en-US" dirty="0"/>
              <a:t>react 2:1 against increasing taxes and fees</a:t>
            </a:r>
          </a:p>
          <a:p>
            <a:r>
              <a:rPr lang="en-US" dirty="0"/>
              <a:t>Y</a:t>
            </a:r>
            <a:r>
              <a:rPr lang="en-US" dirty="0" smtClean="0"/>
              <a:t>ounger </a:t>
            </a:r>
            <a:r>
              <a:rPr lang="en-US" dirty="0"/>
              <a:t>voters ok with </a:t>
            </a:r>
            <a:r>
              <a:rPr lang="en-US" dirty="0" smtClean="0"/>
              <a:t>increase, </a:t>
            </a:r>
            <a:r>
              <a:rPr lang="en-US" dirty="0"/>
              <a:t>conservative voters are big time </a:t>
            </a:r>
            <a:r>
              <a:rPr lang="en-US" dirty="0" smtClean="0"/>
              <a:t>against it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informed on the issue, 44% voters said increasing fees and taxes would make no difference on </a:t>
            </a:r>
            <a:r>
              <a:rPr lang="en-US" dirty="0" smtClean="0"/>
              <a:t>re-election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733800"/>
          </a:xfrm>
        </p:spPr>
        <p:txBody>
          <a:bodyPr/>
          <a:lstStyle/>
          <a:p>
            <a:r>
              <a:rPr lang="en-US" sz="2400" dirty="0" smtClean="0"/>
              <a:t>According to the Public Opinion Strategies poll in Nov</a:t>
            </a:r>
            <a:r>
              <a:rPr lang="en-US" sz="2400" dirty="0"/>
              <a:t>. </a:t>
            </a:r>
            <a:r>
              <a:rPr lang="en-US" sz="2400" dirty="0" smtClean="0"/>
              <a:t>2014, the following messages test </a:t>
            </a:r>
            <a:r>
              <a:rPr lang="en-US" sz="2400" dirty="0"/>
              <a:t>best with the </a:t>
            </a:r>
            <a:r>
              <a:rPr lang="en-US" sz="2400" dirty="0" smtClean="0"/>
              <a:t>public:</a:t>
            </a:r>
          </a:p>
          <a:p>
            <a:pPr lvl="1"/>
            <a:r>
              <a:rPr lang="en-US" dirty="0"/>
              <a:t>Safety – best in rural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Congestion – best in </a:t>
            </a:r>
            <a:r>
              <a:rPr lang="en-US" dirty="0"/>
              <a:t>urban </a:t>
            </a:r>
            <a:r>
              <a:rPr lang="en-US" dirty="0" smtClean="0"/>
              <a:t>regions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90255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Poll Results – 2014</a:t>
            </a:r>
            <a:r>
              <a:rPr lang="en-US" sz="1600" b="0" i="1" dirty="0" smtClean="0"/>
              <a:t/>
            </a:r>
            <a:br>
              <a:rPr lang="en-US" sz="1600" b="0" i="1" dirty="0" smtClean="0"/>
            </a:br>
            <a:r>
              <a:rPr lang="en-US" sz="1600" b="0" i="1" dirty="0"/>
              <a:t>The NC Chamber conducts an annual CEO Poll to gauge top business concerns and optimism levels among North Carolina’s job creators. </a:t>
            </a:r>
            <a:r>
              <a:rPr lang="en-US" sz="1600" b="0" i="1" dirty="0" smtClean="0"/>
              <a:t>	</a:t>
            </a:r>
            <a:endParaRPr lang="en-US" sz="16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352800"/>
          </a:xfrm>
        </p:spPr>
        <p:txBody>
          <a:bodyPr/>
          <a:lstStyle/>
          <a:p>
            <a:r>
              <a:rPr lang="en-US" dirty="0" smtClean="0"/>
              <a:t>67% see North Carolina’s infrastructure as a priority; up from 41% in 2011.</a:t>
            </a:r>
          </a:p>
          <a:p>
            <a:r>
              <a:rPr lang="en-US" dirty="0" smtClean="0"/>
              <a:t>Job creators cite it as a top issue affecting profitability alongside taxes, education, health cost, regulations and legal reform.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r>
              <a:rPr lang="en-US" sz="3200" dirty="0" smtClean="0"/>
              <a:t>Study Results: </a:t>
            </a:r>
            <a:br>
              <a:rPr lang="en-US" sz="3200" dirty="0" smtClean="0"/>
            </a:br>
            <a:r>
              <a:rPr lang="en-US" sz="2400" i="1" dirty="0" smtClean="0"/>
              <a:t>Diversifying Revenues to Improve Commerce and Economic Prosperity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r>
              <a:rPr lang="en-US" dirty="0" smtClean="0"/>
              <a:t>Completed by the Institute </a:t>
            </a:r>
            <a:r>
              <a:rPr lang="en-US" dirty="0"/>
              <a:t>for Transportation Research and </a:t>
            </a:r>
            <a:r>
              <a:rPr lang="en-US" dirty="0" smtClean="0"/>
              <a:t>Education (ITRE) out of NC State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/>
              <a:t>Major </a:t>
            </a:r>
            <a:r>
              <a:rPr lang="en-US" dirty="0"/>
              <a:t>economic benefit for every $</a:t>
            </a:r>
            <a:r>
              <a:rPr lang="en-US" dirty="0" smtClean="0"/>
              <a:t>1 billion </a:t>
            </a:r>
            <a:r>
              <a:rPr lang="en-US" dirty="0"/>
              <a:t>in </a:t>
            </a:r>
            <a:r>
              <a:rPr lang="en-US" dirty="0" smtClean="0"/>
              <a:t>investment </a:t>
            </a:r>
          </a:p>
          <a:p>
            <a:pPr lvl="1"/>
            <a:r>
              <a:rPr lang="en-US" dirty="0" smtClean="0"/>
              <a:t>14,000 jobs, $10 billion </a:t>
            </a:r>
            <a:r>
              <a:rPr lang="en-US" dirty="0"/>
              <a:t>increased wages, $10 </a:t>
            </a:r>
            <a:r>
              <a:rPr lang="en-US" dirty="0" smtClean="0"/>
              <a:t>billion </a:t>
            </a:r>
            <a:r>
              <a:rPr lang="en-US" dirty="0"/>
              <a:t>in GSP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Cost </a:t>
            </a:r>
            <a:r>
              <a:rPr lang="en-US" dirty="0"/>
              <a:t>of inaction also has a impact on </a:t>
            </a:r>
            <a:r>
              <a:rPr lang="en-US" dirty="0" smtClean="0"/>
              <a:t>North Carolina, makes certain economic </a:t>
            </a:r>
            <a:r>
              <a:rPr lang="en-US" dirty="0"/>
              <a:t>decline to occur</a:t>
            </a:r>
          </a:p>
        </p:txBody>
      </p:sp>
    </p:spTree>
    <p:extLst>
      <p:ext uri="{BB962C8B-B14F-4D97-AF65-F5344CB8AC3E}">
        <p14:creationId xmlns:p14="http://schemas.microsoft.com/office/powerpoint/2010/main" val="41214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r>
              <a:rPr lang="en-US" sz="3200" dirty="0" smtClean="0"/>
              <a:t>Study Results: 16 Ideas to Increasing Infrastructure Funding</a:t>
            </a:r>
            <a:endParaRPr lang="en-US" sz="2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8091" y="2667000"/>
            <a:ext cx="3810000" cy="3352800"/>
          </a:xfrm>
        </p:spPr>
        <p:txBody>
          <a:bodyPr/>
          <a:lstStyle/>
          <a:p>
            <a:r>
              <a:rPr lang="en-US" sz="2000" dirty="0" smtClean="0"/>
              <a:t>Vehicle Miles Traveled</a:t>
            </a:r>
          </a:p>
          <a:p>
            <a:r>
              <a:rPr lang="en-US" sz="2000" dirty="0" smtClean="0"/>
              <a:t>State Motor Use Tax</a:t>
            </a:r>
          </a:p>
          <a:p>
            <a:r>
              <a:rPr lang="en-US" sz="2000" dirty="0" smtClean="0"/>
              <a:t>Statewide Sales Tax</a:t>
            </a:r>
          </a:p>
          <a:p>
            <a:r>
              <a:rPr lang="en-US" sz="2000" dirty="0" smtClean="0"/>
              <a:t>Heavy Vehicle Fees</a:t>
            </a:r>
          </a:p>
          <a:p>
            <a:r>
              <a:rPr lang="en-US" sz="2000" dirty="0" smtClean="0"/>
              <a:t>Highway Use Tax</a:t>
            </a:r>
          </a:p>
          <a:p>
            <a:r>
              <a:rPr lang="en-US" sz="2000" dirty="0" smtClean="0"/>
              <a:t>Title, Registration, Vanity Plate Fees</a:t>
            </a:r>
          </a:p>
          <a:p>
            <a:r>
              <a:rPr lang="en-US" sz="2000" dirty="0" smtClean="0"/>
              <a:t>Severance Fees</a:t>
            </a:r>
          </a:p>
          <a:p>
            <a:r>
              <a:rPr lang="en-US" sz="2000" dirty="0" smtClean="0"/>
              <a:t>Flat-Rate Tolling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17027" y="2667000"/>
            <a:ext cx="3810000" cy="3352800"/>
          </a:xfrm>
        </p:spPr>
        <p:txBody>
          <a:bodyPr/>
          <a:lstStyle/>
          <a:p>
            <a:r>
              <a:rPr lang="en-US" sz="2000" dirty="0" smtClean="0"/>
              <a:t>Property Tax</a:t>
            </a:r>
          </a:p>
          <a:p>
            <a:r>
              <a:rPr lang="en-US" sz="2000" dirty="0" smtClean="0"/>
              <a:t>Income Tax</a:t>
            </a:r>
          </a:p>
          <a:p>
            <a:r>
              <a:rPr lang="en-US" sz="2000" dirty="0" smtClean="0"/>
              <a:t>Payroll Tax</a:t>
            </a:r>
          </a:p>
          <a:p>
            <a:r>
              <a:rPr lang="en-US" sz="2000" dirty="0" smtClean="0"/>
              <a:t>High Occupancy Toll Lanes</a:t>
            </a:r>
          </a:p>
          <a:p>
            <a:r>
              <a:rPr lang="en-US" sz="2000" dirty="0" smtClean="0"/>
              <a:t>Value Capture</a:t>
            </a:r>
          </a:p>
          <a:p>
            <a:r>
              <a:rPr lang="en-US" sz="2000" dirty="0" smtClean="0"/>
              <a:t>Fine-Based Fees</a:t>
            </a:r>
          </a:p>
          <a:p>
            <a:r>
              <a:rPr lang="en-US" sz="2000" dirty="0" smtClean="0"/>
              <a:t>Cordon Pricing</a:t>
            </a:r>
          </a:p>
          <a:p>
            <a:r>
              <a:rPr lang="en-US" sz="2000" dirty="0" smtClean="0"/>
              <a:t>Advertising Revenue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0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Opposition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4038600"/>
          </a:xfrm>
        </p:spPr>
        <p:txBody>
          <a:bodyPr/>
          <a:lstStyle/>
          <a:p>
            <a:r>
              <a:rPr lang="en-US" sz="2200" dirty="0" smtClean="0"/>
              <a:t>Status Quo</a:t>
            </a:r>
            <a:r>
              <a:rPr lang="en-US" sz="2200" dirty="0"/>
              <a:t> </a:t>
            </a:r>
            <a:r>
              <a:rPr lang="en-US" sz="2200" dirty="0" smtClean="0"/>
              <a:t>– the future </a:t>
            </a:r>
            <a:r>
              <a:rPr lang="en-US" sz="2200" dirty="0"/>
              <a:t>is hard to see from </a:t>
            </a:r>
            <a:r>
              <a:rPr lang="en-US" sz="2200" dirty="0" smtClean="0"/>
              <a:t>here</a:t>
            </a:r>
          </a:p>
          <a:p>
            <a:endParaRPr lang="en-US" sz="800" dirty="0"/>
          </a:p>
          <a:p>
            <a:r>
              <a:rPr lang="en-US" sz="2200" dirty="0" smtClean="0"/>
              <a:t>Industry </a:t>
            </a:r>
            <a:r>
              <a:rPr lang="en-US" sz="2200" dirty="0"/>
              <a:t>groups </a:t>
            </a:r>
            <a:r>
              <a:rPr lang="en-US" sz="2200" dirty="0" smtClean="0"/>
              <a:t>that are impacted by a particular funding source will have opposition to that </a:t>
            </a:r>
            <a:r>
              <a:rPr lang="en-US" sz="2200" smtClean="0"/>
              <a:t>funding option</a:t>
            </a:r>
            <a:endParaRPr lang="en-US" sz="22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2200" dirty="0" smtClean="0"/>
              <a:t>Anti-tax </a:t>
            </a:r>
            <a:r>
              <a:rPr lang="en-US" sz="2200" dirty="0"/>
              <a:t>groups like AFP, AARP, </a:t>
            </a:r>
            <a:r>
              <a:rPr lang="en-US" sz="2200" dirty="0" smtClean="0"/>
              <a:t>Tea Party, anti-growth groups like the </a:t>
            </a:r>
            <a:r>
              <a:rPr lang="en-US" sz="2200" dirty="0"/>
              <a:t>Justice </a:t>
            </a:r>
            <a:r>
              <a:rPr lang="en-US" sz="2200" dirty="0" smtClean="0"/>
              <a:t>Center </a:t>
            </a:r>
            <a:r>
              <a:rPr lang="en-US" sz="2200" dirty="0"/>
              <a:t>and </a:t>
            </a:r>
            <a:r>
              <a:rPr lang="en-US" sz="2200" dirty="0" smtClean="0"/>
              <a:t>extreme environmentalists</a:t>
            </a:r>
          </a:p>
          <a:p>
            <a:endParaRPr lang="en-US" sz="800" dirty="0"/>
          </a:p>
          <a:p>
            <a:r>
              <a:rPr lang="en-US" sz="2200" dirty="0"/>
              <a:t>L</a:t>
            </a:r>
            <a:r>
              <a:rPr lang="en-US" sz="2200" dirty="0" smtClean="0"/>
              <a:t>ots </a:t>
            </a:r>
            <a:r>
              <a:rPr lang="en-US" sz="2200" dirty="0"/>
              <a:t>of organizations </a:t>
            </a:r>
            <a:r>
              <a:rPr lang="en-US" sz="2200" dirty="0" smtClean="0"/>
              <a:t>are working this issue – this creates competition for limited resources – the resources are spread out, not aligned for action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7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00400"/>
          </a:xfrm>
        </p:spPr>
        <p:txBody>
          <a:bodyPr/>
          <a:lstStyle/>
          <a:p>
            <a:r>
              <a:rPr lang="en-US" dirty="0" smtClean="0"/>
              <a:t>This will be a heavy lift in long session</a:t>
            </a:r>
          </a:p>
          <a:p>
            <a:endParaRPr lang="en-US" sz="800" dirty="0" smtClean="0"/>
          </a:p>
          <a:p>
            <a:r>
              <a:rPr lang="en-US" dirty="0" smtClean="0"/>
              <a:t>Campaign will require extraordinary resources beyond the NC Chamber operating budget</a:t>
            </a:r>
          </a:p>
          <a:p>
            <a:endParaRPr lang="en-US" sz="800" dirty="0" smtClean="0"/>
          </a:p>
          <a:p>
            <a:r>
              <a:rPr lang="en-US" dirty="0" smtClean="0"/>
              <a:t>The companies that will see direct benefit will be major investors in the campaign, seeing it as a business development expense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685800"/>
          </a:xfrm>
        </p:spPr>
        <p:txBody>
          <a:bodyPr/>
          <a:lstStyle/>
          <a:p>
            <a:pPr lvl="0"/>
            <a:r>
              <a:rPr lang="en-US" sz="2600" dirty="0" smtClean="0"/>
              <a:t>Who is on Our Side: Broad-Based Coalition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1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Coalition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a Prosperous </a:t>
            </a:r>
            <a:r>
              <a:rPr lang="en-US" altLang="en-US" sz="18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en-US" altLang="en-US" sz="2000" u="sng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2000" u="sng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102075"/>
              </p:ext>
            </p:extLst>
          </p:nvPr>
        </p:nvGraphicFramePr>
        <p:xfrm>
          <a:off x="685800" y="1676400"/>
          <a:ext cx="7848602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3924301"/>
                <a:gridCol w="3924301"/>
              </a:tblGrid>
              <a:tr h="487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Alamance County Area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Airlines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Council of Engineering Companies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Planning Association of North Carolina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Society of Civil Engineers – North Carolina Section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Society of Highway Engineers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Archdale-Trinity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Asheville Area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Cabarrus Regional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Carolinas AGC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Carolinas Asphalt Pavement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Carolinas Concrete Pipe &amp; Products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Chambers of Commerce of NC East Alliance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Charlotte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Cook Medical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Deere-Hitachi Construction Machinery Corp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Fayetteville Regional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Gaston County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Greater Raleigh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Greensboro Partnership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Greenville-Pitt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Hanesbrands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Havelock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Point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Highway 17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HNTB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 Deere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Kinston-Lenoir County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Mack Trucks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36" marR="5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Moore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NCGo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Federation of Independent Business – North Carolina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Hanover County Airport Authority/Wilmington International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Aggregates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Association of County Commissioners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Economic Developers Association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Center for Global Logistics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Chamber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Farm Bureau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Forestry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League of Municipalities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Metropolitan Mayors Coalition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Poultry Federation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Society of Surveyors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League of Transportation and Logistics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Railroad Company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Carolina Section Institute of Transportation Engineers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 Engineers of North Carolina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Regional Transportation Alliance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Rocky Mount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Rowan County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Engineering and Construction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Volvo Trucks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Wayne County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Wilkes Chamber of Commerce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Wilmington Chamber of Commerce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Winston-Salem Chamber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136" marR="5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Now or Never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This opportunity will not present itself again in the near future.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r>
              <a:rPr lang="en-US" dirty="0" smtClean="0"/>
              <a:t>Pro-business </a:t>
            </a:r>
            <a:r>
              <a:rPr lang="en-US" dirty="0"/>
              <a:t>majorities in </a:t>
            </a:r>
            <a:r>
              <a:rPr lang="en-US" dirty="0" smtClean="0"/>
              <a:t>NCGA</a:t>
            </a:r>
          </a:p>
          <a:p>
            <a:r>
              <a:rPr lang="en-US" dirty="0" smtClean="0"/>
              <a:t>Bipartisan </a:t>
            </a:r>
            <a:r>
              <a:rPr lang="en-US" dirty="0"/>
              <a:t>support </a:t>
            </a:r>
            <a:endParaRPr lang="en-US" dirty="0" smtClean="0"/>
          </a:p>
          <a:p>
            <a:r>
              <a:rPr lang="en-US" dirty="0" smtClean="0"/>
              <a:t>Pro-business </a:t>
            </a:r>
            <a:r>
              <a:rPr lang="en-US" dirty="0"/>
              <a:t>Governor </a:t>
            </a:r>
            <a:endParaRPr lang="en-US" dirty="0" smtClean="0"/>
          </a:p>
          <a:p>
            <a:r>
              <a:rPr lang="en-US" dirty="0" smtClean="0"/>
              <a:t>Non-election </a:t>
            </a:r>
            <a:r>
              <a:rPr lang="en-US" dirty="0"/>
              <a:t>year </a:t>
            </a:r>
            <a:endParaRPr lang="en-US" dirty="0" smtClean="0"/>
          </a:p>
          <a:p>
            <a:r>
              <a:rPr lang="en-US" dirty="0" smtClean="0"/>
              <a:t>This has been a problem </a:t>
            </a:r>
            <a:r>
              <a:rPr lang="en-US" dirty="0"/>
              <a:t>for decades, </a:t>
            </a:r>
            <a:r>
              <a:rPr lang="en-US" dirty="0" smtClean="0"/>
              <a:t>it may be the most </a:t>
            </a:r>
            <a:r>
              <a:rPr lang="en-US" dirty="0"/>
              <a:t>studied </a:t>
            </a:r>
            <a:r>
              <a:rPr lang="en-US" dirty="0" smtClean="0"/>
              <a:t>issue in our state</a:t>
            </a:r>
          </a:p>
          <a:p>
            <a:r>
              <a:rPr lang="en-US" dirty="0" smtClean="0"/>
              <a:t>Appears </a:t>
            </a:r>
            <a:r>
              <a:rPr lang="en-US" dirty="0"/>
              <a:t>to be the one issue all can work </a:t>
            </a:r>
            <a:r>
              <a:rPr lang="en-US" dirty="0" smtClean="0"/>
              <a:t>to resolve</a:t>
            </a:r>
            <a:endParaRPr lang="en-US" sz="800" dirty="0" smtClean="0"/>
          </a:p>
          <a:p>
            <a:r>
              <a:rPr lang="en-US" b="1" dirty="0" smtClean="0"/>
              <a:t>The right people are taking notice and speaking up…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</a:t>
            </a:r>
            <a:r>
              <a:rPr lang="en-US" dirty="0" smtClean="0"/>
              <a:t>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</a:t>
            </a:r>
            <a:r>
              <a:rPr lang="en-US" dirty="0"/>
              <a:t>recognition of the problem and </a:t>
            </a:r>
            <a:r>
              <a:rPr lang="en-US" dirty="0" smtClean="0"/>
              <a:t>business support being </a:t>
            </a:r>
            <a:r>
              <a:rPr lang="en-US" dirty="0"/>
              <a:t>a major priority</a:t>
            </a:r>
          </a:p>
          <a:p>
            <a:r>
              <a:rPr lang="en-US" dirty="0" smtClean="0"/>
              <a:t>Major </a:t>
            </a:r>
            <a:r>
              <a:rPr lang="en-US" dirty="0"/>
              <a:t>legislative agenda focus for </a:t>
            </a:r>
            <a:r>
              <a:rPr lang="en-US" dirty="0" smtClean="0"/>
              <a:t>NC Chamber </a:t>
            </a:r>
            <a:r>
              <a:rPr lang="en-US" dirty="0"/>
              <a:t>and </a:t>
            </a:r>
            <a:r>
              <a:rPr lang="en-US" dirty="0" smtClean="0"/>
              <a:t>the allied business community</a:t>
            </a:r>
          </a:p>
          <a:p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dirty="0"/>
              <a:t>for </a:t>
            </a:r>
            <a:r>
              <a:rPr lang="en-US" dirty="0" smtClean="0"/>
              <a:t>Governor, House </a:t>
            </a:r>
            <a:r>
              <a:rPr lang="en-US" dirty="0"/>
              <a:t>and </a:t>
            </a:r>
            <a:r>
              <a:rPr lang="en-US" dirty="0" smtClean="0"/>
              <a:t>Senate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tradition of </a:t>
            </a:r>
            <a:r>
              <a:rPr lang="en-US" dirty="0" smtClean="0"/>
              <a:t>business </a:t>
            </a:r>
            <a:r>
              <a:rPr lang="en-US" dirty="0"/>
              <a:t>community coming together to provide leadership on major issues impacting </a:t>
            </a:r>
            <a:r>
              <a:rPr lang="en-US" dirty="0" smtClean="0"/>
              <a:t>our 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806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I-TEAM: New Ad Aims to Scare Up </a:t>
            </a:r>
            <a:r>
              <a:rPr lang="en-US" sz="2000" b="1" dirty="0"/>
              <a:t>Support </a:t>
            </a:r>
            <a:r>
              <a:rPr lang="en-US" sz="2000" b="1" dirty="0" err="1"/>
              <a:t>foBridge</a:t>
            </a:r>
            <a:r>
              <a:rPr lang="en-US" sz="2000" b="1" dirty="0"/>
              <a:t> Improvements in North </a:t>
            </a:r>
            <a:r>
              <a:rPr lang="en-US" sz="2000" b="1" dirty="0" smtClean="0"/>
              <a:t>Carolina</a:t>
            </a:r>
          </a:p>
        </p:txBody>
      </p:sp>
      <p:pic>
        <p:nvPicPr>
          <p:cNvPr id="1026" name="Picture 2" descr="ABC11 Raleigh-Durh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7" y="1729670"/>
            <a:ext cx="466164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joshstein.org/wp-content/uploads/2013/03/wral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81" y="621727"/>
            <a:ext cx="2238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0449" y="14224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Business leaders push for </a:t>
            </a:r>
          </a:p>
          <a:p>
            <a:pPr algn="ctr"/>
            <a:r>
              <a:rPr lang="en-US" sz="2000" b="1" dirty="0" smtClean="0"/>
              <a:t>more transportation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464" y="4920418"/>
            <a:ext cx="4786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N.C. Chamber predicts transportation funding 'crisis,' calls for new ways to pay for roads, rail, </a:t>
            </a:r>
            <a:r>
              <a:rPr lang="en-US" sz="2000" b="1" dirty="0" smtClean="0"/>
              <a:t>etc.</a:t>
            </a:r>
          </a:p>
        </p:txBody>
      </p:sp>
      <p:pic>
        <p:nvPicPr>
          <p:cNvPr id="1034" name="Picture 10" descr="http://www.whoneedsnewspapers.org/images/nc/ncfo_masthead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6" y="4028784"/>
            <a:ext cx="4184291" cy="9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438" y="26342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/>
              <a:t>NC Chamber: State will fall behind if roads not </a:t>
            </a:r>
            <a:r>
              <a:rPr lang="en-US" sz="2200" b="1" dirty="0" smtClean="0"/>
              <a:t>improved</a:t>
            </a:r>
          </a:p>
          <a:p>
            <a:endParaRPr lang="en-US" sz="2200" b="1" dirty="0"/>
          </a:p>
        </p:txBody>
      </p:sp>
      <p:pic>
        <p:nvPicPr>
          <p:cNvPr id="1036" name="Picture 12" descr="http://www.ap.org/Images/AP_RGB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"/>
            <a:ext cx="1066800" cy="12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4731" y="5145702"/>
            <a:ext cx="32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</a:rPr>
              <a:t>Driving home the </a:t>
            </a:r>
            <a:endParaRPr lang="en-US" sz="2200" b="1" dirty="0" smtClean="0">
              <a:latin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</a:rPr>
              <a:t>coming </a:t>
            </a:r>
            <a:r>
              <a:rPr lang="en-US" sz="2200" b="1" dirty="0">
                <a:latin typeface="Arial" panose="020B0604020202020204" pitchFamily="34" charset="0"/>
              </a:rPr>
              <a:t>transportation </a:t>
            </a:r>
            <a:endParaRPr lang="en-US" sz="2200" b="1" dirty="0" smtClean="0">
              <a:latin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Arial" panose="020B0604020202020204" pitchFamily="34" charset="0"/>
              </a:rPr>
              <a:t>funding </a:t>
            </a:r>
            <a:r>
              <a:rPr lang="en-US" sz="2200" b="1" dirty="0">
                <a:latin typeface="Arial" panose="020B0604020202020204" pitchFamily="34" charset="0"/>
              </a:rPr>
              <a:t>crisis in </a:t>
            </a:r>
            <a:r>
              <a:rPr lang="en-US" sz="2200" b="1" dirty="0" smtClean="0">
                <a:latin typeface="Arial" panose="020B0604020202020204" pitchFamily="34" charset="0"/>
              </a:rPr>
              <a:t>NC</a:t>
            </a:r>
          </a:p>
        </p:txBody>
      </p:sp>
      <p:pic>
        <p:nvPicPr>
          <p:cNvPr id="1040" name="Picture 16" descr="http://precisionautoreels.com/masthead_logo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58" y="4439188"/>
            <a:ext cx="3101250" cy="7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19599" y="32861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NC Chamber, others back more transportation </a:t>
            </a:r>
            <a:r>
              <a:rPr lang="en-US" sz="2000" b="1" dirty="0" smtClean="0"/>
              <a:t>funding</a:t>
            </a:r>
          </a:p>
        </p:txBody>
      </p:sp>
      <p:pic>
        <p:nvPicPr>
          <p:cNvPr id="1042" name="Picture 18" descr="http://www.deltechomes.com/assets/Image/news/press_img_asheville_citizentimesLOG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58" y="2550154"/>
            <a:ext cx="3421683" cy="7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Senate Bill 20</a:t>
            </a:r>
          </a:p>
          <a:p>
            <a:pPr lvl="1"/>
            <a:r>
              <a:rPr lang="en-US" dirty="0" smtClean="0"/>
              <a:t>Cuts gas </a:t>
            </a:r>
            <a:r>
              <a:rPr lang="en-US" dirty="0"/>
              <a:t>tax and </a:t>
            </a:r>
            <a:r>
              <a:rPr lang="en-US" dirty="0" smtClean="0"/>
              <a:t>freezes </a:t>
            </a:r>
            <a:r>
              <a:rPr lang="en-US" dirty="0"/>
              <a:t>the rate at 35 cents per </a:t>
            </a:r>
            <a:r>
              <a:rPr lang="en-US" dirty="0" smtClean="0"/>
              <a:t>gallon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Sets this as </a:t>
            </a:r>
            <a:r>
              <a:rPr lang="en-US" dirty="0"/>
              <a:t>a floor to </a:t>
            </a:r>
            <a:r>
              <a:rPr lang="en-US" dirty="0" smtClean="0"/>
              <a:t>stabilize transportation </a:t>
            </a:r>
            <a:r>
              <a:rPr lang="en-US" dirty="0"/>
              <a:t>revenue </a:t>
            </a:r>
            <a:endParaRPr lang="en-US" dirty="0" smtClean="0"/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Prevents a drop to as low as 29 cents which would have lost hundreds of millions of dollars</a:t>
            </a:r>
          </a:p>
          <a:p>
            <a:r>
              <a:rPr lang="en-US" dirty="0" smtClean="0"/>
              <a:t>House Bill 927</a:t>
            </a:r>
          </a:p>
          <a:p>
            <a:pPr lvl="1"/>
            <a:r>
              <a:rPr lang="en-US" dirty="0" smtClean="0"/>
              <a:t>Cuts gas tax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Increases highway use tax, as well as DMV, auto insurance, truck, car rental and vehicle registration fees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Phases out highway trust fund transfers over four years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0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848600" cy="44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9269"/>
            <a:ext cx="8077200" cy="685800"/>
          </a:xfrm>
        </p:spPr>
        <p:txBody>
          <a:bodyPr/>
          <a:lstStyle/>
          <a:p>
            <a:r>
              <a:rPr lang="en-US" dirty="0" smtClean="0"/>
              <a:t>Infrastructure &amp; Growth Leadership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0433"/>
            <a:ext cx="7772400" cy="1554768"/>
          </a:xfrm>
        </p:spPr>
        <p:txBody>
          <a:bodyPr/>
          <a:lstStyle/>
          <a:p>
            <a:r>
              <a:rPr lang="en-US" dirty="0"/>
              <a:t>The North Carolina business community widely recognizes the inextricable link between infrastructure and North Carolina’s ability to compete for job growth and economic </a:t>
            </a:r>
            <a:r>
              <a:rPr lang="en-US" dirty="0" smtClean="0"/>
              <a:t>development.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62" y="3480954"/>
            <a:ext cx="3723838" cy="23660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505200"/>
            <a:ext cx="4419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D0700"/>
              </a:buClr>
              <a:buChar char="&gt;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Sufficient </a:t>
            </a:r>
            <a:r>
              <a:rPr lang="en-US" dirty="0"/>
              <a:t>physical infrastructure, including transportation, </a:t>
            </a:r>
            <a:r>
              <a:rPr lang="en-US" dirty="0" smtClean="0"/>
              <a:t>water </a:t>
            </a:r>
            <a:r>
              <a:rPr lang="en-US" dirty="0"/>
              <a:t>and sewer, energy and broadband, to meet future </a:t>
            </a:r>
            <a:r>
              <a:rPr lang="en-US" dirty="0" smtClean="0"/>
              <a:t>demand.</a:t>
            </a:r>
            <a:endParaRPr lang="en-US" kern="0" dirty="0" smtClean="0"/>
          </a:p>
          <a:p>
            <a:pPr marL="0" indent="0">
              <a:buFontTx/>
              <a:buNone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1273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smtClean="0"/>
              <a:t>What's </a:t>
            </a:r>
            <a:r>
              <a:rPr lang="en-US" dirty="0"/>
              <a:t>the </a:t>
            </a:r>
            <a:r>
              <a:rPr lang="en-US" dirty="0" smtClean="0"/>
              <a:t>Problem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Census Bureau </a:t>
            </a:r>
            <a:r>
              <a:rPr lang="en-US" dirty="0" smtClean="0"/>
              <a:t>projects NC to jump from 11</a:t>
            </a:r>
            <a:r>
              <a:rPr lang="en-US" baseline="30000" dirty="0" smtClean="0"/>
              <a:t>th</a:t>
            </a:r>
            <a:r>
              <a:rPr lang="en-US" dirty="0" smtClean="0"/>
              <a:t> most populous state to 7</a:t>
            </a:r>
            <a:r>
              <a:rPr lang="en-US" baseline="30000" dirty="0" smtClean="0"/>
              <a:t>th</a:t>
            </a:r>
            <a:r>
              <a:rPr lang="en-US" dirty="0" smtClean="0"/>
              <a:t> by 2030 - more </a:t>
            </a:r>
            <a:r>
              <a:rPr lang="en-US" dirty="0"/>
              <a:t>than 12.2 million </a:t>
            </a:r>
            <a:r>
              <a:rPr lang="en-US" dirty="0" smtClean="0"/>
              <a:t>residents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We need to create 1 million jobs to keep up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/>
              <a:t>Aging </a:t>
            </a:r>
            <a:r>
              <a:rPr lang="en-US" dirty="0"/>
              <a:t>roads and bridges... </a:t>
            </a:r>
            <a:r>
              <a:rPr lang="en-US" dirty="0" smtClean="0"/>
              <a:t>Rank 2</a:t>
            </a:r>
            <a:r>
              <a:rPr lang="en-US" baseline="30000" dirty="0" smtClean="0"/>
              <a:t>nd</a:t>
            </a:r>
            <a:r>
              <a:rPr lang="en-US" dirty="0" smtClean="0"/>
              <a:t> nationally for most non-interstate-rural road deaths, 30</a:t>
            </a:r>
            <a:r>
              <a:rPr lang="en-US" dirty="0"/>
              <a:t>% </a:t>
            </a:r>
            <a:r>
              <a:rPr lang="en-US" dirty="0" smtClean="0"/>
              <a:t>of bridges are structurally deficient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/>
              <a:t>Metro </a:t>
            </a:r>
            <a:r>
              <a:rPr lang="en-US" dirty="0"/>
              <a:t>population will </a:t>
            </a:r>
            <a:r>
              <a:rPr lang="en-US" dirty="0" smtClean="0"/>
              <a:t>double (Charlotte and Raleigh)</a:t>
            </a:r>
          </a:p>
        </p:txBody>
      </p:sp>
    </p:spTree>
    <p:extLst>
      <p:ext uri="{BB962C8B-B14F-4D97-AF65-F5344CB8AC3E}">
        <p14:creationId xmlns:p14="http://schemas.microsoft.com/office/powerpoint/2010/main" val="1534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So What’s the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dirty="0"/>
              <a:t>Increased CAFE </a:t>
            </a:r>
            <a:r>
              <a:rPr lang="en-US" dirty="0" smtClean="0"/>
              <a:t>standards in 2018, </a:t>
            </a:r>
            <a:r>
              <a:rPr lang="en-US" dirty="0"/>
              <a:t>cars become more efficient, use less gas, less gas tax revenue </a:t>
            </a:r>
            <a:r>
              <a:rPr lang="en-US" dirty="0" smtClean="0"/>
              <a:t>collected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/>
              <a:t>July 1 marks the “fiscal cliff” </a:t>
            </a:r>
            <a:r>
              <a:rPr lang="en-US" dirty="0"/>
              <a:t>for </a:t>
            </a:r>
            <a:r>
              <a:rPr lang="en-US" dirty="0" smtClean="0"/>
              <a:t>NC, </a:t>
            </a:r>
            <a:r>
              <a:rPr lang="en-US" dirty="0"/>
              <a:t>gas tax revenue cut </a:t>
            </a:r>
            <a:r>
              <a:rPr lang="en-US" dirty="0" smtClean="0"/>
              <a:t>occurs – projected to be a $400-500 </a:t>
            </a:r>
            <a:r>
              <a:rPr lang="en-US" dirty="0"/>
              <a:t>million cut in NCDOT </a:t>
            </a:r>
            <a:r>
              <a:rPr lang="en-US" dirty="0" smtClean="0"/>
              <a:t>budget annually</a:t>
            </a:r>
          </a:p>
          <a:p>
            <a:endParaRPr lang="en-US" sz="800" dirty="0"/>
          </a:p>
          <a:p>
            <a:r>
              <a:rPr lang="en-US" dirty="0" smtClean="0"/>
              <a:t>Uncertain </a:t>
            </a:r>
            <a:r>
              <a:rPr lang="en-US" dirty="0"/>
              <a:t>federal highway funding commitment to </a:t>
            </a:r>
            <a:r>
              <a:rPr lang="en-US" dirty="0" smtClean="0"/>
              <a:t>NC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No long-term </a:t>
            </a:r>
            <a:r>
              <a:rPr lang="en-US" dirty="0"/>
              <a:t>plan to fund </a:t>
            </a:r>
            <a:r>
              <a:rPr lang="en-US" dirty="0" smtClean="0"/>
              <a:t>the $65 billion </a:t>
            </a:r>
            <a:r>
              <a:rPr lang="en-US" dirty="0"/>
              <a:t>in infrastructure needs in </a:t>
            </a:r>
            <a:r>
              <a:rPr lang="en-US" dirty="0" smtClean="0"/>
              <a:t>our state</a:t>
            </a:r>
          </a:p>
          <a:p>
            <a:endParaRPr lang="en-US" sz="800" dirty="0"/>
          </a:p>
          <a:p>
            <a:r>
              <a:rPr lang="en-US" dirty="0" smtClean="0"/>
              <a:t>Decaying </a:t>
            </a:r>
            <a:r>
              <a:rPr lang="en-US" dirty="0"/>
              <a:t>infrastructure hurts </a:t>
            </a:r>
            <a:r>
              <a:rPr lang="en-US" dirty="0" smtClean="0"/>
              <a:t>our </a:t>
            </a:r>
            <a:r>
              <a:rPr lang="en-US" dirty="0"/>
              <a:t>ability to compete</a:t>
            </a:r>
          </a:p>
        </p:txBody>
      </p:sp>
    </p:spTree>
    <p:extLst>
      <p:ext uri="{BB962C8B-B14F-4D97-AF65-F5344CB8AC3E}">
        <p14:creationId xmlns:p14="http://schemas.microsoft.com/office/powerpoint/2010/main" val="27131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Happen If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NCDOT funding increased by $5-10 billion over the next 10 years?</a:t>
            </a:r>
          </a:p>
          <a:p>
            <a:r>
              <a:rPr lang="en-US" dirty="0" smtClean="0"/>
              <a:t>The NC Chamber made this an economic/jobs issue?</a:t>
            </a:r>
          </a:p>
          <a:p>
            <a:r>
              <a:rPr lang="en-US" dirty="0" smtClean="0"/>
              <a:t>North Carolina politicians believed that infrastructure investment is critical and action in 2015 is a better option than delay?</a:t>
            </a:r>
          </a:p>
          <a:p>
            <a:r>
              <a:rPr lang="en-US" dirty="0" smtClean="0"/>
              <a:t>We created a pattern interrupt to generate a different outcome; new messenger/message?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</a:t>
            </a:r>
            <a:r>
              <a:rPr lang="en-US" dirty="0" smtClean="0"/>
              <a:t>Objectives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obilize </a:t>
            </a:r>
            <a:r>
              <a:rPr lang="en-US" dirty="0"/>
              <a:t>the organized business community to action, build and sustain momentum for a defined </a:t>
            </a:r>
            <a:r>
              <a:rPr lang="en-US" dirty="0" smtClean="0"/>
              <a:t>period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emonstrate business </a:t>
            </a:r>
            <a:r>
              <a:rPr lang="en-US" dirty="0"/>
              <a:t>support to the NCGA and </a:t>
            </a:r>
            <a:r>
              <a:rPr lang="en-US" dirty="0" smtClean="0"/>
              <a:t>Gov. – this must remain a priority</a:t>
            </a:r>
          </a:p>
          <a:p>
            <a:r>
              <a:rPr lang="en-US" dirty="0" smtClean="0"/>
              <a:t>Neutralize </a:t>
            </a:r>
            <a:r>
              <a:rPr lang="en-US" dirty="0"/>
              <a:t>far right </a:t>
            </a:r>
            <a:r>
              <a:rPr lang="en-US" dirty="0" smtClean="0"/>
              <a:t>anti-government </a:t>
            </a:r>
            <a:r>
              <a:rPr lang="en-US" dirty="0"/>
              <a:t>crowd and far left </a:t>
            </a:r>
            <a:r>
              <a:rPr lang="en-US" dirty="0" smtClean="0"/>
              <a:t>anti-growth </a:t>
            </a:r>
            <a:r>
              <a:rPr lang="en-US" dirty="0"/>
              <a:t>groups</a:t>
            </a:r>
          </a:p>
          <a:p>
            <a:r>
              <a:rPr lang="en-US" dirty="0" smtClean="0"/>
              <a:t>This is not </a:t>
            </a:r>
            <a:r>
              <a:rPr lang="en-US" dirty="0"/>
              <a:t>a campaign to shape and change public </a:t>
            </a:r>
            <a:r>
              <a:rPr lang="en-US" dirty="0" smtClean="0"/>
              <a:t>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have we done so far....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Hired </a:t>
            </a:r>
            <a:r>
              <a:rPr lang="en-US" dirty="0"/>
              <a:t>P</a:t>
            </a:r>
            <a:r>
              <a:rPr lang="en-US" dirty="0" smtClean="0"/>
              <a:t>ublic Opinion Strategies</a:t>
            </a:r>
            <a:r>
              <a:rPr lang="en-US" dirty="0"/>
              <a:t>, a national </a:t>
            </a:r>
            <a:r>
              <a:rPr lang="en-US" dirty="0" smtClean="0"/>
              <a:t>Republican </a:t>
            </a:r>
            <a:r>
              <a:rPr lang="en-US" dirty="0"/>
              <a:t>polling firm to do a statewide voter </a:t>
            </a:r>
            <a:r>
              <a:rPr lang="en-US" dirty="0" smtClean="0"/>
              <a:t>poll (November 2014)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Hired the Institute for Transportation Research and Education (ITRE) out of NC State to </a:t>
            </a:r>
            <a:r>
              <a:rPr lang="en-US" dirty="0"/>
              <a:t>do a </a:t>
            </a:r>
            <a:r>
              <a:rPr lang="en-US" dirty="0" smtClean="0"/>
              <a:t>comprehensive macro </a:t>
            </a:r>
            <a:r>
              <a:rPr lang="en-US" dirty="0"/>
              <a:t>economic analysis </a:t>
            </a:r>
            <a:r>
              <a:rPr lang="en-US" dirty="0" smtClean="0"/>
              <a:t>on the </a:t>
            </a:r>
            <a:r>
              <a:rPr lang="en-US" dirty="0"/>
              <a:t>fiscal impact of positive action in NC and the negative consequences of inaction.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enchmark </a:t>
            </a:r>
            <a:r>
              <a:rPr lang="en-US" dirty="0"/>
              <a:t>research on how other state chambers have dealt with this issue, learned the good and the </a:t>
            </a:r>
            <a:r>
              <a:rPr lang="en-US" dirty="0" smtClean="0"/>
              <a:t>bad - </a:t>
            </a:r>
            <a:r>
              <a:rPr lang="en-US" dirty="0"/>
              <a:t>Michigan, Virginia, Iowa, Texas</a:t>
            </a:r>
            <a:r>
              <a:rPr lang="en-US"/>
              <a:t>, </a:t>
            </a:r>
            <a:r>
              <a:rPr lang="en-US" smtClean="0"/>
              <a:t>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6" y="1066800"/>
            <a:ext cx="7772400" cy="685800"/>
          </a:xfrm>
        </p:spPr>
        <p:txBody>
          <a:bodyPr/>
          <a:lstStyle/>
          <a:p>
            <a:r>
              <a:rPr lang="en-US" dirty="0"/>
              <a:t>So what have we done so far....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437" y="1752600"/>
            <a:ext cx="3810000" cy="4572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 smtClean="0"/>
              <a:t>Built </a:t>
            </a:r>
            <a:r>
              <a:rPr lang="en-US" sz="2200" dirty="0"/>
              <a:t>a significant statewide coalition of local chambers, associations, business groups and companies willing to support change and invest in </a:t>
            </a:r>
            <a:r>
              <a:rPr lang="en-US" sz="2200" dirty="0" smtClean="0"/>
              <a:t>North Carolina’s </a:t>
            </a:r>
            <a:r>
              <a:rPr lang="en-US" sz="2200" dirty="0"/>
              <a:t>future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/>
              <a:t>Developed </a:t>
            </a:r>
            <a:r>
              <a:rPr lang="en-US" sz="2200" dirty="0" smtClean="0"/>
              <a:t>an </a:t>
            </a:r>
            <a:r>
              <a:rPr lang="en-US" sz="2200" dirty="0"/>
              <a:t>advocacy plan </a:t>
            </a:r>
            <a:r>
              <a:rPr lang="en-US" sz="2200" dirty="0" smtClean="0"/>
              <a:t>that </a:t>
            </a:r>
            <a:r>
              <a:rPr lang="en-US" sz="2200" dirty="0"/>
              <a:t>the </a:t>
            </a:r>
            <a:r>
              <a:rPr lang="en-US" sz="2200" dirty="0" smtClean="0"/>
              <a:t>NC Chamber </a:t>
            </a:r>
            <a:r>
              <a:rPr lang="en-US" sz="2200" dirty="0"/>
              <a:t>and coalition </a:t>
            </a:r>
            <a:r>
              <a:rPr lang="en-US" sz="2200" dirty="0" smtClean="0"/>
              <a:t>are working in </a:t>
            </a:r>
            <a:r>
              <a:rPr lang="en-US" sz="2200" dirty="0"/>
              <a:t>the 2015 long session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4" y="2825608"/>
            <a:ext cx="4320340" cy="24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7094</TotalTime>
  <Words>1175</Words>
  <Application>Microsoft Office PowerPoint</Application>
  <PresentationFormat>On-screen Show (4:3)</PresentationFormat>
  <Paragraphs>214</Paragraphs>
  <Slides>22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Situation Analysis </vt:lpstr>
      <vt:lpstr>Infrastructure &amp; Growth Leadership </vt:lpstr>
      <vt:lpstr>So What's the Problem? </vt:lpstr>
      <vt:lpstr>So What’s the Problem? </vt:lpstr>
      <vt:lpstr>What Would Happen If . . .</vt:lpstr>
      <vt:lpstr>Campaign Objectives </vt:lpstr>
      <vt:lpstr>So what have we done so far.... </vt:lpstr>
      <vt:lpstr>So what have we done so far.... </vt:lpstr>
      <vt:lpstr>So what have we done so far.... </vt:lpstr>
      <vt:lpstr>Public Opinion Poll Findings </vt:lpstr>
      <vt:lpstr>Key Messages </vt:lpstr>
      <vt:lpstr>CEO Poll Results – 2014 The NC Chamber conducts an annual CEO Poll to gauge top business concerns and optimism levels among North Carolina’s job creators.  </vt:lpstr>
      <vt:lpstr>Study Results:  Diversifying Revenues to Improve Commerce and Economic Prosperity</vt:lpstr>
      <vt:lpstr>Study Results: 16 Ideas to Increasing Infrastructure Funding</vt:lpstr>
      <vt:lpstr>The Opposition </vt:lpstr>
      <vt:lpstr>Major Assumptions</vt:lpstr>
      <vt:lpstr>Who is on Our Side: Broad-Based Coalition Coalition for a Prosperous Future     </vt:lpstr>
      <vt:lpstr>Why It’s Now or Never This opportunity will not present itself again in the near future.</vt:lpstr>
      <vt:lpstr>PowerPoint Presentation</vt:lpstr>
      <vt:lpstr>Where are we now?</vt:lpstr>
      <vt:lpstr>PowerPoint Presentation</vt:lpstr>
    </vt:vector>
  </TitlesOfParts>
  <Company>Dean Logan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Logan</dc:creator>
  <cp:lastModifiedBy>Ellis Powell</cp:lastModifiedBy>
  <cp:revision>595</cp:revision>
  <cp:lastPrinted>2015-02-04T20:46:18Z</cp:lastPrinted>
  <dcterms:created xsi:type="dcterms:W3CDTF">2007-04-02T14:39:03Z</dcterms:created>
  <dcterms:modified xsi:type="dcterms:W3CDTF">2015-04-23T13:52:14Z</dcterms:modified>
</cp:coreProperties>
</file>