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36"/>
  </p:notesMasterIdLst>
  <p:handoutMasterIdLst>
    <p:handoutMasterId r:id="rId37"/>
  </p:handoutMasterIdLst>
  <p:sldIdLst>
    <p:sldId id="261" r:id="rId7"/>
    <p:sldId id="290" r:id="rId8"/>
    <p:sldId id="279" r:id="rId9"/>
    <p:sldId id="300" r:id="rId10"/>
    <p:sldId id="297" r:id="rId11"/>
    <p:sldId id="301" r:id="rId12"/>
    <p:sldId id="305" r:id="rId13"/>
    <p:sldId id="306" r:id="rId14"/>
    <p:sldId id="303" r:id="rId15"/>
    <p:sldId id="302" r:id="rId16"/>
    <p:sldId id="304" r:id="rId17"/>
    <p:sldId id="295" r:id="rId18"/>
    <p:sldId id="296" r:id="rId19"/>
    <p:sldId id="298" r:id="rId20"/>
    <p:sldId id="299" r:id="rId21"/>
    <p:sldId id="307" r:id="rId22"/>
    <p:sldId id="308" r:id="rId23"/>
    <p:sldId id="309" r:id="rId24"/>
    <p:sldId id="313" r:id="rId25"/>
    <p:sldId id="283" r:id="rId26"/>
    <p:sldId id="282" r:id="rId27"/>
    <p:sldId id="263" r:id="rId28"/>
    <p:sldId id="287" r:id="rId29"/>
    <p:sldId id="288" r:id="rId30"/>
    <p:sldId id="286" r:id="rId31"/>
    <p:sldId id="310" r:id="rId32"/>
    <p:sldId id="311" r:id="rId33"/>
    <p:sldId id="294" r:id="rId34"/>
    <p:sldId id="312" r:id="rId35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94434" autoAdjust="0"/>
  </p:normalViewPr>
  <p:slideViewPr>
    <p:cSldViewPr snapToGrid="0" snapToObjects="1">
      <p:cViewPr varScale="1">
        <p:scale>
          <a:sx n="108" d="100"/>
          <a:sy n="108" d="100"/>
        </p:scale>
        <p:origin x="444" y="9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swalker2@ncdot.gov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294" y="3831921"/>
            <a:ext cx="11197890" cy="1219200"/>
          </a:xfrm>
        </p:spPr>
        <p:txBody>
          <a:bodyPr/>
          <a:lstStyle/>
          <a:p>
            <a:r>
              <a:rPr lang="en-US" sz="3600" dirty="0"/>
              <a:t>2018 Asphalt Summits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294" y="5105400"/>
            <a:ext cx="11065105" cy="660400"/>
          </a:xfrm>
        </p:spPr>
        <p:txBody>
          <a:bodyPr/>
          <a:lstStyle/>
          <a:p>
            <a:r>
              <a:rPr lang="en-US" sz="2800" dirty="0"/>
              <a:t>Todd W. Whittington, PE – State Field Operations Manager</a:t>
            </a:r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Materials and Tests Unit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Minimum Density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59" y="2307050"/>
            <a:ext cx="9467082" cy="25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3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10.4.3:  Density Gauge Control Strips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/>
              <a:t>A Control Strip shall be placed within the first density gauge test section.</a:t>
            </a:r>
          </a:p>
          <a:p>
            <a:r>
              <a:rPr lang="en-US" sz="1600" dirty="0"/>
              <a:t>A minimum of once every 14 calendar days for each contract, unless otherwise approved by the Engineer.  </a:t>
            </a:r>
          </a:p>
          <a:p>
            <a:pPr lvl="1"/>
            <a:r>
              <a:rPr lang="en-US" sz="1050" dirty="0"/>
              <a:t>A control strip placed for any of the below listed reasons will suffice for this 14 calendar day requirement. </a:t>
            </a:r>
          </a:p>
          <a:p>
            <a:pPr lvl="1"/>
            <a:endParaRPr lang="en-US" sz="105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Control strips shall be placed anytime one or more of the following JMF changes are made:</a:t>
            </a:r>
            <a:endParaRPr lang="en-US" sz="2000" dirty="0"/>
          </a:p>
          <a:p>
            <a:pPr lvl="1">
              <a:buFont typeface="+mj-lt"/>
              <a:buAutoNum type="alphaLcPeriod"/>
            </a:pPr>
            <a:r>
              <a:rPr lang="en-US" sz="1400" dirty="0"/>
              <a:t>Any percentage change in </a:t>
            </a:r>
            <a:r>
              <a:rPr lang="en-US" sz="1400" u="sng" dirty="0"/>
              <a:t>total</a:t>
            </a:r>
            <a:r>
              <a:rPr lang="en-US" sz="1400" dirty="0"/>
              <a:t> binder content</a:t>
            </a:r>
          </a:p>
          <a:p>
            <a:pPr lvl="1">
              <a:buFont typeface="+mj-lt"/>
              <a:buAutoNum type="alphaLcPeriod"/>
            </a:pPr>
            <a:r>
              <a:rPr lang="en-US" sz="1400" dirty="0"/>
              <a:t>An aggregate blend change in excess of 10%</a:t>
            </a:r>
          </a:p>
          <a:p>
            <a:pPr lvl="1">
              <a:buFont typeface="+mj-lt"/>
              <a:buAutoNum type="alphaLcPeriod"/>
            </a:pPr>
            <a:r>
              <a:rPr lang="en-US" sz="1400" dirty="0"/>
              <a:t>Any change in the </a:t>
            </a:r>
            <a:r>
              <a:rPr lang="en-US" sz="1400" dirty="0" err="1"/>
              <a:t>G</a:t>
            </a:r>
            <a:r>
              <a:rPr lang="en-US" sz="1400" baseline="-25000" dirty="0" err="1"/>
              <a:t>mb</a:t>
            </a:r>
            <a:r>
              <a:rPr lang="en-US" sz="1400" dirty="0"/>
              <a:t> or </a:t>
            </a:r>
            <a:r>
              <a:rPr lang="en-US" sz="1400" dirty="0" err="1"/>
              <a:t>G</a:t>
            </a:r>
            <a:r>
              <a:rPr lang="en-US" sz="1400" baseline="-25000" dirty="0" err="1"/>
              <a:t>mm</a:t>
            </a:r>
            <a:r>
              <a:rPr lang="en-US" sz="1400" dirty="0"/>
              <a:t> on the JMF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Control strips shall be placed for each layer of mix. 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Control strips shall be placed anytime the underlying surface changes significantly.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Control strips shall be placed for different layer thickness of the same mix type when the specified thickness varies by more than </a:t>
            </a:r>
            <a:r>
              <a:rPr lang="en-US" sz="1600" dirty="0">
                <a:sym typeface="Symbol" panose="05050102010706020507" pitchFamily="18" charset="2"/>
              </a:rPr>
              <a:t></a:t>
            </a:r>
            <a:r>
              <a:rPr lang="en-US" sz="1600" dirty="0"/>
              <a:t> 1/2 inch.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Control strips shall be placed anytime the Contractor is proceeding on limited production due to failing densities.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Control strips shall be placed anytime a new, re-calibrated, or different density gauge is used.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Control strips shall be placed when different plants are being used.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The Engineer may require control strips anytime, as deemed necessary.</a:t>
            </a: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12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QMS Manual -- Figure 3-3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Mix Consolidation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59" y="1612900"/>
            <a:ext cx="9467082" cy="45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9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QMS Manual -- Figure 3-3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Mix Consolidation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59" y="1614513"/>
            <a:ext cx="9467082" cy="28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1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610-3:  Mix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Mix Consolidation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66" y="1611486"/>
            <a:ext cx="9467082" cy="447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3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Table 610-3:  “Consolidated”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Mix Consolidation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47" y="1612900"/>
            <a:ext cx="9467082" cy="29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0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OGFC Mix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51" y="1730563"/>
            <a:ext cx="6859697" cy="43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7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OGFC Mix Changes - FC-1 Modified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Travel Lane (mainline) = Minimum </a:t>
            </a:r>
            <a:r>
              <a:rPr lang="en-US" u="sng" dirty="0"/>
              <a:t>3/4”</a:t>
            </a:r>
            <a:r>
              <a:rPr lang="en-US" dirty="0"/>
              <a:t> compacted depth</a:t>
            </a:r>
          </a:p>
          <a:p>
            <a:pPr lvl="1"/>
            <a:r>
              <a:rPr lang="en-US" dirty="0"/>
              <a:t>Ensures the desired level of permeability within the mix and the drainage of water from the surface.  </a:t>
            </a:r>
          </a:p>
          <a:p>
            <a:r>
              <a:rPr lang="en-US" dirty="0"/>
              <a:t>Acceleration/Deceleration lanes, Gore areas, and other transition areas =  Minimum </a:t>
            </a:r>
            <a:r>
              <a:rPr lang="en-US" u="sng" dirty="0"/>
              <a:t>5/8”</a:t>
            </a:r>
            <a:r>
              <a:rPr lang="en-US" dirty="0"/>
              <a:t> compacted depth</a:t>
            </a:r>
          </a:p>
          <a:p>
            <a:r>
              <a:rPr lang="en-US" dirty="0"/>
              <a:t>OGFC @ Bridges</a:t>
            </a:r>
          </a:p>
          <a:p>
            <a:pPr lvl="1"/>
            <a:r>
              <a:rPr lang="en-US" dirty="0"/>
              <a:t>Do NOT Trench  --  Do NOT Mill</a:t>
            </a:r>
          </a:p>
          <a:p>
            <a:pPr lvl="1"/>
            <a:r>
              <a:rPr lang="en-US" dirty="0"/>
              <a:t>Taper Down the mix (start approx. 50’ from Approach)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13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OGFC Mix Changes -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FC-1 Modified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42052"/>
              </p:ext>
            </p:extLst>
          </p:nvPr>
        </p:nvGraphicFramePr>
        <p:xfrm>
          <a:off x="685800" y="2193844"/>
          <a:ext cx="10515600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59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 Lane Pavement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Acceleration Lanes, Deceleration Lanes, Gore Areas, Transitions, etc.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 Specifications</a:t>
                      </a:r>
                      <a:endParaRPr lang="en-US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FC-2 Modified</a:t>
                      </a:r>
                      <a:endParaRPr lang="en-US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FC-1 Modified</a:t>
                      </a:r>
                      <a:endParaRPr lang="en-US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approx. 3/4”  (90 lbs./sq. yd.)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approx. 5/8”  (70 lbs./sq. yd.)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Specifications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FC-1 Modified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FC-1 Modified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approx. 3/4”  (90 lbs./sq. yd.)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approx. 5/8”  (70 lbs./sq. yd.)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61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10.7.1:  Core Sample Test Section Procedures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Verification Cores </a:t>
            </a:r>
          </a:p>
          <a:p>
            <a:pPr lvl="1"/>
            <a:r>
              <a:rPr lang="en-US" dirty="0"/>
              <a:t>Taken in the presence of a DOT technician. 	</a:t>
            </a:r>
          </a:p>
          <a:p>
            <a:pPr lvl="1"/>
            <a:r>
              <a:rPr lang="en-US" dirty="0"/>
              <a:t>Delivered directly to M&amp;T Lab by a DOT technician </a:t>
            </a:r>
          </a:p>
          <a:p>
            <a:pPr lvl="2"/>
            <a:r>
              <a:rPr lang="en-US" dirty="0"/>
              <a:t>3-day Turnaround Time</a:t>
            </a:r>
          </a:p>
          <a:p>
            <a:pPr marL="457200" lvl="1" indent="0">
              <a:buNone/>
            </a:pPr>
            <a:r>
              <a:rPr lang="en-US" dirty="0"/>
              <a:t>OR    </a:t>
            </a:r>
          </a:p>
          <a:p>
            <a:pPr lvl="1"/>
            <a:r>
              <a:rPr lang="en-US" dirty="0"/>
              <a:t>Delivered to the Contractor’s QC Lab for pickup by M&amp;T personnel.  </a:t>
            </a:r>
          </a:p>
          <a:p>
            <a:pPr lvl="2"/>
            <a:r>
              <a:rPr lang="en-US" dirty="0"/>
              <a:t>Place inside a six (6) inch diameter tin or plastic cylinder and then into a cloth sample bag.  </a:t>
            </a:r>
          </a:p>
          <a:p>
            <a:pPr lvl="2"/>
            <a:r>
              <a:rPr lang="en-US" dirty="0"/>
              <a:t>The sample bag should then be sealed with a metal tag.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1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71" y="889095"/>
            <a:ext cx="40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Table of Contents…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19" y="832542"/>
            <a:ext cx="4304762" cy="55238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7130"/>
              </p:ext>
            </p:extLst>
          </p:nvPr>
        </p:nvGraphicFramePr>
        <p:xfrm>
          <a:off x="6746207" y="1363234"/>
          <a:ext cx="4090737" cy="4888310"/>
        </p:xfrm>
        <a:graphic>
          <a:graphicData uri="http://schemas.openxmlformats.org/drawingml/2006/table">
            <a:tbl>
              <a:tblPr firstRow="1" firstCol="1" bandRow="1"/>
              <a:tblGrid>
                <a:gridCol w="55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46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MAJOR CHANGES FOR QMS MANUAL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Section 1: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Quality Management System (QMS) for Asphalt Pavements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Page No.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Subsection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1-4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1.3.6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reference to M&amp;T Website for verifying Technician Certification.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Changed references from “QA Supervisor” to “Pavement Specialist”.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Changed references from “Asphalt Design Engineer” to “Engineer”.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Changed references from “QA Lab Supervisor” to “M&amp;T Regional Lab Supervisor”.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53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Section 2: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Materials Used In Asphalt Paving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Page No.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Subsection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2-10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Table 1012-1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63" marR="21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Table based on New Mix Types.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2-12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Notes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63" marR="21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“Notes for Table 1005-1” to match 2018 Specifications.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Changed references from “QA Supervisor” to “Pavement Specialist”.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553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Section 3: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Asphalt Pavement Design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Page No.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Subsection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3-3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Figure 3-3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Table based on New Mix Types.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3-3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Table based on New Mix Types.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3-4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Table based on New Mix Types.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3-5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3.4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Table based on New Mix Types.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553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Section 4: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Asphalt Mix Design and Job Mix Formulas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Page No.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Subsection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4-4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4.4.2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Removed outdated references to changes in PG grade.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4-5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4.4.4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Cited Table 610-3 for Dust/Binder Ratio requirements.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4-5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4.4.6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Removed Mix Types SF9.5A, S12.5C &amp; S12.5D.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4-6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Included 20 day approval time for OGFC &amp; UWBC mixes.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4-6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reference to Asphalt Institute Mix Design manual.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4-7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Removed Mix Types SF9.5A, S12.5C &amp; S12.5D.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4-8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Table 610-2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Table based on New Mix Types.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4-9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Table 610-3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Table based on New Mix Types.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4-9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4.6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Added new Tables 610-4 &amp; 610-5 to match 2018 Specifications.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4-10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4.8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Added updated text detailing Recycled requirements to match 2018 Specifications.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4-12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4.9.1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Table based on New Mix Types.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Changed references from “QA Supervisor” to “Pavement Specialist”.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553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Section 5: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Asphalt Plant Equipment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Page No.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Subsection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5-7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5.7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Added language for requirements for Anti-Strip meters to match 2018 Specifications.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5-7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5.7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Transferred requirements for Hydrated Lime from Specifications book.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Changed references from “QA Supervisor” to “Pavement Specialist”.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553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Section 6: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Asphalt Plant Operations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Page No.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Subsection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6-1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6.1.2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Table based on New Mix Types.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6-22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6.9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Added specific reference to 610-7 and Section 9.5.1 concerning hauling mix.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6-22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6.9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Updated reference to M&amp;T Website for verifying Approved Truck Release Agents.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6-22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6.9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Removed Figure 6-20 showing old style Dial thermometer.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9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Various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19" marR="2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Changed references from “QA Supervisor” to “Pavement Specialist”.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9553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70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 Tarps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146" name="Picture 2" descr="http://www.artarpaulins.com/images/gallery/trucking/roll%20rite%20tarp%20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78" y="1612900"/>
            <a:ext cx="6484843" cy="4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6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 Tarps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7170" name="Picture 2" descr="http://www.aaatarps.com/i/invphotos/vinylhandtarp/Vinyl%20Straight%20T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52" y="1713399"/>
            <a:ext cx="3913496" cy="45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97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7"/>
          <a:stretch/>
        </p:blipFill>
        <p:spPr>
          <a:xfrm>
            <a:off x="6785812" y="509301"/>
            <a:ext cx="4391526" cy="590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974457" y="469900"/>
            <a:ext cx="4815038" cy="98351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M&amp;T 605 Form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4360" y="1541814"/>
            <a:ext cx="5575232" cy="36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Required:</a:t>
            </a:r>
          </a:p>
          <a:p>
            <a:pPr lvl="1"/>
            <a:r>
              <a:rPr lang="en-US" i="1" dirty="0"/>
              <a:t>This report is to be completed in entirety each day that </a:t>
            </a:r>
            <a:r>
              <a:rPr lang="en-US" i="1" dirty="0">
                <a:solidFill>
                  <a:srgbClr val="FF0000"/>
                </a:solidFill>
              </a:rPr>
              <a:t>any pavement </a:t>
            </a:r>
            <a:r>
              <a:rPr lang="en-US" i="1" dirty="0"/>
              <a:t>is placed on a project.</a:t>
            </a:r>
          </a:p>
          <a:p>
            <a:pPr lvl="1"/>
            <a:endParaRPr lang="en-US" i="1" dirty="0"/>
          </a:p>
          <a:p>
            <a:r>
              <a:rPr lang="en-US" i="1" dirty="0"/>
              <a:t>New SharePoint version</a:t>
            </a:r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5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Roadway Density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41071" y="1541814"/>
            <a:ext cx="10252710" cy="45579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Situations when Density is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All full width travel lane pavements, including: 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/>
              <a:t>Normal mainline and -Y- line travel lane pavements 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/>
              <a:t>Turn lanes 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/>
              <a:t>Collector lanes   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/>
              <a:t>Ramps and Loops          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/>
              <a:t>Temporary pavements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Pavement widening 4.0 feet or greater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Uniform width paved shoulders paved in the same operation as the travel lane.  Uniform width paved shoulders greater than 4.0 feet paved as a separate operation from the travel lane. </a:t>
            </a:r>
          </a:p>
        </p:txBody>
      </p:sp>
    </p:spTree>
    <p:extLst>
      <p:ext uri="{BB962C8B-B14F-4D97-AF65-F5344CB8AC3E}">
        <p14:creationId xmlns:p14="http://schemas.microsoft.com/office/powerpoint/2010/main" val="380313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Roadway Density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817246" y="1541814"/>
            <a:ext cx="10252710" cy="32886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Situations when Density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Required: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Pavement widening less than 4.0 feet.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Intersections and driveways paved as a separate operation and less than 100 feet.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Paving in irregular areas.  Irregular areas are shapes such as tapers or bulb outs that may make them difficult to compact.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Paving for patching, wedging, or leveling.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Complete M&amp;T 605 columns for EACH INDIVIDUAL JMF used.</a:t>
            </a:r>
          </a:p>
          <a:p>
            <a:pPr lvl="1"/>
            <a:r>
              <a:rPr lang="en-US" sz="2000" dirty="0"/>
              <a:t>Make clear for Auditors WHY No Density Testing was performed.</a:t>
            </a:r>
          </a:p>
        </p:txBody>
      </p:sp>
    </p:spTree>
    <p:extLst>
      <p:ext uri="{BB962C8B-B14F-4D97-AF65-F5344CB8AC3E}">
        <p14:creationId xmlns:p14="http://schemas.microsoft.com/office/powerpoint/2010/main" val="2724539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Quantities Cores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817245" y="1612901"/>
            <a:ext cx="10759561" cy="47434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For individual structure replacements and projects having 1,500 linear feet or less of roadway pavement.</a:t>
            </a:r>
          </a:p>
          <a:p>
            <a:r>
              <a:rPr lang="en-US" dirty="0"/>
              <a:t>No Verification or Dispute Resolution cores are required.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minimum of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core samples per pavement layer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DAY.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SQ cores must be taken in the presence of a DOT technician.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still be an M&amp;T 605 Form with SQ Work.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Comment about “SQ Cores” to M&amp;T 605 &amp; HiCAMS.</a:t>
            </a:r>
          </a:p>
        </p:txBody>
      </p:sp>
    </p:spTree>
    <p:extLst>
      <p:ext uri="{BB962C8B-B14F-4D97-AF65-F5344CB8AC3E}">
        <p14:creationId xmlns:p14="http://schemas.microsoft.com/office/powerpoint/2010/main" val="1060962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Asphalt Density Query Emails</a:t>
            </a:r>
          </a:p>
          <a:p>
            <a:pPr lvl="1"/>
            <a:r>
              <a:rPr lang="en-US" dirty="0"/>
              <a:t>From Daniel Walker (</a:t>
            </a:r>
            <a:r>
              <a:rPr lang="en-US" dirty="0">
                <a:hlinkClick r:id="rId2"/>
              </a:rPr>
              <a:t>dswalker2@ncdot.gov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Density Results that have yet to be entered into HiCAMS.</a:t>
            </a:r>
          </a:p>
          <a:p>
            <a:pPr lvl="1"/>
            <a:r>
              <a:rPr lang="en-US" dirty="0"/>
              <a:t>Corrective Action in response to NCOSA Audit Findings.</a:t>
            </a:r>
          </a:p>
          <a:p>
            <a:endParaRPr lang="en-US" dirty="0"/>
          </a:p>
          <a:p>
            <a:r>
              <a:rPr lang="en-US" dirty="0"/>
              <a:t>Continuing Issues with Density Test Section Lengths</a:t>
            </a:r>
          </a:p>
          <a:p>
            <a:pPr lvl="1"/>
            <a:r>
              <a:rPr lang="en-US" dirty="0"/>
              <a:t>FY 2016-17 Findings Pending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228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Get Materials &amp; Tests involved as soon as possible.</a:t>
            </a:r>
          </a:p>
          <a:p>
            <a:pPr lvl="1"/>
            <a:r>
              <a:rPr lang="en-US" dirty="0"/>
              <a:t>Contact Local Pavement Specialist </a:t>
            </a:r>
          </a:p>
          <a:p>
            <a:r>
              <a:rPr lang="en-US" dirty="0"/>
              <a:t>Available:</a:t>
            </a:r>
          </a:p>
          <a:p>
            <a:pPr lvl="1"/>
            <a:r>
              <a:rPr lang="en-US" dirty="0"/>
              <a:t>Additional Mix Testing</a:t>
            </a:r>
          </a:p>
          <a:p>
            <a:pPr lvl="1"/>
            <a:r>
              <a:rPr lang="en-US" dirty="0"/>
              <a:t>Coring</a:t>
            </a:r>
          </a:p>
          <a:p>
            <a:pPr lvl="1"/>
            <a:r>
              <a:rPr lang="en-US" dirty="0"/>
              <a:t>FWD Testing</a:t>
            </a:r>
          </a:p>
          <a:p>
            <a:pPr lvl="1"/>
            <a:r>
              <a:rPr lang="en-US" dirty="0"/>
              <a:t>Emulsion Testing</a:t>
            </a:r>
          </a:p>
          <a:p>
            <a:pPr lvl="2"/>
            <a:r>
              <a:rPr lang="en-US" dirty="0"/>
              <a:t>Sampling Training is REQUIRED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224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M&amp;T Personnel Updates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8282912"/>
              </p:ext>
            </p:extLst>
          </p:nvPr>
        </p:nvGraphicFramePr>
        <p:xfrm>
          <a:off x="1591323" y="1612900"/>
          <a:ext cx="8704554" cy="316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Division(s)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Location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&amp; 2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Donnie Best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Kinston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&amp; 4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Thornton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Burgaw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&amp; 7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 Abrams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McLeansville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&amp; 8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 Burrow (acting)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Aberdeen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&amp; 10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Randall Ashmore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Lexington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&amp; 12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 Canter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Wilkesboro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&amp; 14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Hunter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Franklin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Statewide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 Sawyer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Raleigh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925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M&amp;T Personnel Updates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Asphalt Summits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2938712"/>
              </p:ext>
            </p:extLst>
          </p:nvPr>
        </p:nvGraphicFramePr>
        <p:xfrm>
          <a:off x="3042082" y="1623503"/>
          <a:ext cx="5803036" cy="31676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Location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Supervisor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Williamston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 Madison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Burgaw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 Pearsall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Raleigh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 Colgate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Fayetteville</a:t>
                      </a:r>
                      <a:endParaRPr lang="en-US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Johnny Hammonds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Lexington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Rebecca Harris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Statesville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Powell Simpson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Asheville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Cathy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McAbee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8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Statewide</a:t>
                      </a:r>
                    </a:p>
                  </a:txBody>
                  <a:tcPr marL="77637" marR="77637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Dunn</a:t>
                      </a:r>
                    </a:p>
                  </a:txBody>
                  <a:tcPr marL="77637" marR="77637" marT="38819" marB="388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52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 Tables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9" name="Tex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Both Tables Updated for 2018: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9291"/>
          <a:stretch/>
        </p:blipFill>
        <p:spPr>
          <a:xfrm>
            <a:off x="4611924" y="2324262"/>
            <a:ext cx="6952381" cy="3943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89" t="2784" r="4138" b="18819"/>
          <a:stretch/>
        </p:blipFill>
        <p:spPr>
          <a:xfrm>
            <a:off x="594360" y="3198785"/>
            <a:ext cx="6633275" cy="3068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942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JMF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94360" y="1727200"/>
            <a:ext cx="5140014" cy="4514850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</a:rPr>
              <a:t>Previously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Changes Allowed by QC 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(Notify QA Supervisor)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Changes Approved by QA Supervisor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Changes Approved by Pavement Specialist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Changes Approved by Mix Design Engineer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290312" y="1727200"/>
            <a:ext cx="5002528" cy="4514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u="sng" dirty="0">
                <a:solidFill>
                  <a:schemeClr val="tx1"/>
                </a:solidFill>
              </a:rPr>
              <a:t>Current</a:t>
            </a:r>
          </a:p>
          <a:p>
            <a:r>
              <a:rPr lang="en-US" sz="2800" i="1" dirty="0">
                <a:solidFill>
                  <a:schemeClr val="tx1"/>
                </a:solidFill>
              </a:rPr>
              <a:t>Changes Allowed by QC </a:t>
            </a:r>
          </a:p>
          <a:p>
            <a:pPr marL="400050" lvl="1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(Notify Pavement Specialist)</a:t>
            </a: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r>
              <a:rPr lang="en-US" sz="2800" i="1" dirty="0">
                <a:solidFill>
                  <a:schemeClr val="tx1"/>
                </a:solidFill>
              </a:rPr>
              <a:t>Changes Approved by Pavement Specialist</a:t>
            </a:r>
          </a:p>
          <a:p>
            <a:r>
              <a:rPr lang="en-US" sz="2800" i="1" dirty="0">
                <a:solidFill>
                  <a:schemeClr val="tx1"/>
                </a:solidFill>
              </a:rPr>
              <a:t>Changes Approved by Mix Design Engineer</a:t>
            </a:r>
          </a:p>
        </p:txBody>
      </p:sp>
    </p:spTree>
    <p:extLst>
      <p:ext uri="{BB962C8B-B14F-4D97-AF65-F5344CB8AC3E}">
        <p14:creationId xmlns:p14="http://schemas.microsoft.com/office/powerpoint/2010/main" val="292032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Recycle Limits – “Recycled Binder Replacement”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41198" y="1767560"/>
            <a:ext cx="8204804" cy="47758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17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Placement Temperatures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59" y="2361421"/>
            <a:ext cx="9467082" cy="24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4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Truck Temperatures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Tex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JMF Mix Temperature is chosen by the contractor.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 when the JMF is approved or modified.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946" r="19025"/>
          <a:stretch/>
        </p:blipFill>
        <p:spPr>
          <a:xfrm>
            <a:off x="2395057" y="2093984"/>
            <a:ext cx="7214532" cy="17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Truck Temperatures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644" y="1334445"/>
            <a:ext cx="7148703" cy="499811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5863" y="1612900"/>
            <a:ext cx="2367204" cy="14227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Example on Page 10-6: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9867332" y="4449171"/>
            <a:ext cx="1105468" cy="573206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Truck Temperatures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2018 QMS Manual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Calibrated </a:t>
            </a:r>
            <a:r>
              <a:rPr lang="en-US" dirty="0"/>
              <a:t>D</a:t>
            </a:r>
            <a:r>
              <a:rPr lang="en-US"/>
              <a:t>igital </a:t>
            </a:r>
            <a:r>
              <a:rPr lang="en-US" dirty="0"/>
              <a:t>or Dial Stem Thermometer </a:t>
            </a:r>
          </a:p>
          <a:p>
            <a:pPr lvl="1"/>
            <a:r>
              <a:rPr lang="en-US" dirty="0"/>
              <a:t>(with a probe length of 10” or greater) </a:t>
            </a:r>
          </a:p>
          <a:p>
            <a:r>
              <a:rPr lang="en-US" dirty="0"/>
              <a:t>Within ± 25°F of the Temperature Specified on JMF</a:t>
            </a:r>
          </a:p>
          <a:p>
            <a:pPr lvl="1"/>
            <a:r>
              <a:rPr lang="en-US" dirty="0"/>
              <a:t>If Outside of the range, take a minimum of 3 additional readings should be made in different points of the load.</a:t>
            </a:r>
          </a:p>
          <a:p>
            <a:pPr lvl="1"/>
            <a:r>
              <a:rPr lang="en-US" dirty="0"/>
              <a:t>The 4 readings are then averaged and the average used as the temperature of that load.</a:t>
            </a:r>
          </a:p>
          <a:p>
            <a:pPr lvl="1"/>
            <a:r>
              <a:rPr lang="en-US" b="1" i="1" dirty="0"/>
              <a:t>Note:  Mix shall not be rejected based on the reading of a Dial Stem thermometer.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4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E7069B8A6D6C641B3CB665A60392103" ma:contentTypeVersion="25" ma:contentTypeDescription="Upload an image." ma:contentTypeScope="" ma:versionID="d322d104ef2fcd3a43d87653faab13e6">
  <xsd:schema xmlns:xsd="http://www.w3.org/2001/XMLSchema" xmlns:xs="http://www.w3.org/2001/XMLSchema" xmlns:p="http://schemas.microsoft.com/office/2006/metadata/properties" xmlns:ns1="http://schemas.microsoft.com/sharepoint/v3" xmlns:ns2="BB67B8F7-63B1-4DD1-BD7F-43855AE83E4D" xmlns:ns4="084f7c45-40c1-4552-b9db-b0297b44ff26" xmlns:ns5="bb67b8f7-63b1-4dd1-bd7f-43855ae83e4d" xmlns:ns6="725b9b1f-91c5-4804-815f-3b5f0ffb0426" targetNamespace="http://schemas.microsoft.com/office/2006/metadata/properties" ma:root="true" ma:fieldsID="53f7e085e53a815f00596b287e2eedb7" ns1:_="" ns2:_="" ns4:_="" ns5:_="" ns6:_="">
    <xsd:import namespace="http://schemas.microsoft.com/sharepoint/v3"/>
    <xsd:import namespace="BB67B8F7-63B1-4DD1-BD7F-43855AE83E4D"/>
    <xsd:import namespace="084f7c45-40c1-4552-b9db-b0297b44ff26"/>
    <xsd:import namespace="bb67b8f7-63b1-4dd1-bd7f-43855ae83e4d"/>
    <xsd:import namespace="725b9b1f-91c5-4804-815f-3b5f0ffb0426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TaxCatchAll" minOccurs="0"/>
                <xsd:element ref="ns4:da523fd3740241199a34d402e63771f7" minOccurs="0"/>
                <xsd:element ref="ns5:Category"/>
                <xsd:element ref="ns4:p9e26a8c28404ce9b38fa889d42538da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4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a9ba5-cf43-4263-9f56-a029298e0666}" ma:internalName="TaxCatchAll" ma:showField="CatchAllData" ma:web="725b9b1f-91c5-4804-815f-3b5f0ffb0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523fd3740241199a34d402e63771f7" ma:index="27" nillable="true" ma:taxonomy="true" ma:internalName="da523fd3740241199a34d402e63771f7" ma:taxonomyFieldName="Data_x0020_Security_x0020_Classification" ma:displayName="Data Security Classification" ma:default="" ma:fieldId="{da523fd3-7402-4119-9a34-d402e63771f7}" ma:sspId="7ef604a7-ebc4-47af-96e9-7f1ad444f50a" ma:termSetId="191f5913-cb04-4caa-b768-2dce4110a1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9e26a8c28404ce9b38fa889d42538da" ma:index="30" nillable="true" ma:taxonomy="true" ma:internalName="p9e26a8c28404ce9b38fa889d42538da" ma:taxonomyFieldName="Business_x0020_Content_x0020_Type" ma:displayName="Business Content Type" ma:default="" ma:fieldId="{99e26a8c-2840-4ce9-b38f-a889d42538da}" ma:sspId="7ef604a7-ebc4-47af-96e9-7f1ad444f50a" ma:termSetId="2ff7b169-9fb2-40a6-ac65-07cdb4f286f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Category" ma:index="29" ma:displayName="Category" ma:format="Dropdown" ma:internalName="Category">
      <xsd:simpleType>
        <xsd:restriction base="dms:Choice">
          <xsd:enumeration value="Templates"/>
          <xsd:enumeration value="Content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b9b1f-91c5-4804-815f-3b5f0ffb0426" elementFormDefault="qualified">
    <xsd:import namespace="http://schemas.microsoft.com/office/2006/documentManagement/types"/>
    <xsd:import namespace="http://schemas.microsoft.com/office/infopath/2007/PartnerControls"/>
    <xsd:element name="_dlc_DocId" ma:index="3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f604a7-ebc4-47af-96e9-7f1ad444f50a" ContentTypeId="0x0101009148F5A04DDD49CBA7127AADA5FB792B00AADE34325A8B49CDA8BB4DB53328F214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523fd3740241199a34d402e63771f7 xmlns="084f7c45-40c1-4552-b9db-b0297b44ff26">
      <Terms xmlns="http://schemas.microsoft.com/office/infopath/2007/PartnerControls"/>
    </da523fd3740241199a34d402e63771f7>
    <Category xmlns="bb67b8f7-63b1-4dd1-bd7f-43855ae83e4d">Templates</Category>
    <ImageCreateDate xmlns="BB67B8F7-63B1-4DD1-BD7F-43855AE83E4D" xsi:nil="true"/>
    <p9e26a8c28404ce9b38fa889d42538da xmlns="084f7c45-40c1-4552-b9db-b0297b44ff26">
      <Terms xmlns="http://schemas.microsoft.com/office/infopath/2007/PartnerControls"/>
    </p9e26a8c28404ce9b38fa889d42538da>
    <TaxCatchAll xmlns="084f7c45-40c1-4552-b9db-b0297b44ff26"/>
    <_dlc_DocId xmlns="725b9b1f-91c5-4804-815f-3b5f0ffb0426">INSIDE-161-16</_dlc_DocId>
    <_dlc_DocIdUrl xmlns="725b9b1f-91c5-4804-815f-3b5f0ffb0426">
      <Url>https://inside.ncdot.gov/Business/_layouts/15/DocIdRedir.aspx?ID=INSIDE-161-16</Url>
      <Description>INSIDE-161-16</Description>
    </_dlc_DocIdUrl>
  </documentManagement>
</p:properties>
</file>

<file path=customXml/itemProps1.xml><?xml version="1.0" encoding="utf-8"?>
<ds:datastoreItem xmlns:ds="http://schemas.openxmlformats.org/officeDocument/2006/customXml" ds:itemID="{7D8FA462-A0BE-444A-A573-F2AB66A98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67B8F7-63B1-4DD1-BD7F-43855AE83E4D"/>
    <ds:schemaRef ds:uri="084f7c45-40c1-4552-b9db-b0297b44ff26"/>
    <ds:schemaRef ds:uri="bb67b8f7-63b1-4dd1-bd7f-43855ae83e4d"/>
    <ds:schemaRef ds:uri="725b9b1f-91c5-4804-815f-3b5f0ffb0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3BDD2F-254B-4B0F-8C44-19D15339541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D96B522-6D6C-41D0-99ED-BDB1B197DAE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D5A9F6D-6F1D-4F11-889A-EC0C3D3065E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49D7261-F066-4658-8933-15520A0D1F64}">
  <ds:schemaRefs>
    <ds:schemaRef ds:uri="http://schemas.microsoft.com/sharepoint/v3"/>
    <ds:schemaRef ds:uri="725b9b1f-91c5-4804-815f-3b5f0ffb0426"/>
    <ds:schemaRef ds:uri="http://purl.org/dc/elements/1.1/"/>
    <ds:schemaRef ds:uri="BB67B8F7-63B1-4DD1-BD7F-43855AE83E4D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b67b8f7-63b1-4dd1-bd7f-43855ae83e4d"/>
    <ds:schemaRef ds:uri="084f7c45-40c1-4552-b9db-b0297b44ff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NCDOT_PowerPoint_Template_16x9</Template>
  <TotalTime>1601</TotalTime>
  <Words>1642</Words>
  <Application>Microsoft Office PowerPoint</Application>
  <PresentationFormat>Custom</PresentationFormat>
  <Paragraphs>381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Symbol</vt:lpstr>
      <vt:lpstr>Times New Roman</vt:lpstr>
      <vt:lpstr>Wingdings</vt:lpstr>
      <vt:lpstr>Office Theme</vt:lpstr>
      <vt:lpstr>2018 Asphalt Summits </vt:lpstr>
      <vt:lpstr>PowerPoint Presentation</vt:lpstr>
      <vt:lpstr>Random Number Tables</vt:lpstr>
      <vt:lpstr>JMF Changes</vt:lpstr>
      <vt:lpstr>Recycle Limits – “Recycled Binder Replacement”</vt:lpstr>
      <vt:lpstr>Updated Placement Temperatures</vt:lpstr>
      <vt:lpstr>Checking Truck Temperatures</vt:lpstr>
      <vt:lpstr>Checking Truck Temperatures</vt:lpstr>
      <vt:lpstr>Checking Truck Temperatures</vt:lpstr>
      <vt:lpstr>Updated Minimum Density Table</vt:lpstr>
      <vt:lpstr>10.4.3:  Density Gauge Control Strips</vt:lpstr>
      <vt:lpstr>QMS Manual -- Figure 3-3</vt:lpstr>
      <vt:lpstr>QMS Manual -- Figure 3-3</vt:lpstr>
      <vt:lpstr>Table 610-3:  Mix Types</vt:lpstr>
      <vt:lpstr>NEW Table 610-3:  “Consolidated”</vt:lpstr>
      <vt:lpstr>OGFC Mix Changes</vt:lpstr>
      <vt:lpstr>OGFC Mix Changes - FC-1 Modified</vt:lpstr>
      <vt:lpstr>OGFC Mix Changes - FC-1 Modified</vt:lpstr>
      <vt:lpstr>10.7.1:  Core Sample Test Section Procedures</vt:lpstr>
      <vt:lpstr>Truck Tarps</vt:lpstr>
      <vt:lpstr>Truck Tarps</vt:lpstr>
      <vt:lpstr>PowerPoint Presentation</vt:lpstr>
      <vt:lpstr>Roadway Density </vt:lpstr>
      <vt:lpstr>Roadway Density </vt:lpstr>
      <vt:lpstr>Small Quantities Cores</vt:lpstr>
      <vt:lpstr>Audits</vt:lpstr>
      <vt:lpstr>Investigations</vt:lpstr>
      <vt:lpstr>M&amp;T Personnel Updates</vt:lpstr>
      <vt:lpstr>M&amp;T Personnel Updates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CAPA/NCDOT Asphalt Pavement Workshop</dc:title>
  <dc:creator>Whittington, Todd W</dc:creator>
  <cp:keywords>PowerPoint, template, presentation, 16x9, television</cp:keywords>
  <dc:description/>
  <cp:lastModifiedBy>Jennifer</cp:lastModifiedBy>
  <cp:revision>65</cp:revision>
  <dcterms:created xsi:type="dcterms:W3CDTF">2017-01-31T23:02:16Z</dcterms:created>
  <dcterms:modified xsi:type="dcterms:W3CDTF">2018-01-29T16:04:58Z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0x0101009148F5A04DDD49CBA7127AADA5FB792B00AADE34325A8B49CDA8BB4DB53328F21400EE7069B8A6D6C641B3CB665A60392103</vt:lpwstr>
  </property>
  <property fmtid="{D5CDD505-2E9C-101B-9397-08002B2CF9AE}" pid="3" name="_dlc_DocIdItemGuid">
    <vt:lpwstr>499b1946-8303-438b-a263-816053ef90d8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</Properties>
</file>