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6"/>
  </p:notesMasterIdLst>
  <p:sldIdLst>
    <p:sldId id="286" r:id="rId4"/>
    <p:sldId id="288" r:id="rId5"/>
    <p:sldId id="295" r:id="rId6"/>
    <p:sldId id="296" r:id="rId7"/>
    <p:sldId id="289" r:id="rId8"/>
    <p:sldId id="290" r:id="rId9"/>
    <p:sldId id="291" r:id="rId10"/>
    <p:sldId id="269" r:id="rId11"/>
    <p:sldId id="270" r:id="rId12"/>
    <p:sldId id="271" r:id="rId13"/>
    <p:sldId id="280" r:id="rId14"/>
    <p:sldId id="276" r:id="rId15"/>
    <p:sldId id="279" r:id="rId16"/>
    <p:sldId id="281" r:id="rId17"/>
    <p:sldId id="275" r:id="rId18"/>
    <p:sldId id="272" r:id="rId19"/>
    <p:sldId id="277" r:id="rId20"/>
    <p:sldId id="282" r:id="rId21"/>
    <p:sldId id="283" r:id="rId22"/>
    <p:sldId id="294" r:id="rId23"/>
    <p:sldId id="284" r:id="rId24"/>
    <p:sldId id="29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2994" autoAdjust="0"/>
  </p:normalViewPr>
  <p:slideViewPr>
    <p:cSldViewPr>
      <p:cViewPr varScale="1">
        <p:scale>
          <a:sx n="72" d="100"/>
          <a:sy n="72" d="100"/>
        </p:scale>
        <p:origin x="232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A5EC775-880C-44CB-8AE2-3269D895F24F}" type="datetimeFigureOut">
              <a:rPr lang="en-US" smtClean="0"/>
              <a:t>1/29/2018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25310F0-22F4-44BC-9418-29B3E40774BE}" type="slidenum">
              <a:rPr lang="en-US" smtClean="0"/>
              <a:t>‹#›</a:t>
            </a:fld>
            <a:endParaRPr lang="en-US" dirty="0"/>
          </a:p>
        </p:txBody>
      </p:sp>
    </p:spTree>
    <p:extLst>
      <p:ext uri="{BB962C8B-B14F-4D97-AF65-F5344CB8AC3E}">
        <p14:creationId xmlns:p14="http://schemas.microsoft.com/office/powerpoint/2010/main" val="185425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t>6</a:t>
            </a:fld>
            <a:endParaRPr lang="en-US" dirty="0"/>
          </a:p>
        </p:txBody>
      </p:sp>
    </p:spTree>
    <p:extLst>
      <p:ext uri="{BB962C8B-B14F-4D97-AF65-F5344CB8AC3E}">
        <p14:creationId xmlns:p14="http://schemas.microsoft.com/office/powerpoint/2010/main" val="93163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preferred way to </a:t>
            </a:r>
            <a:r>
              <a:rPr lang="en-US" dirty="0"/>
              <a:t>store emulsion long term. Insulated and heated vertical tanks kept a constant temperature. </a:t>
            </a:r>
          </a:p>
        </p:txBody>
      </p:sp>
      <p:sp>
        <p:nvSpPr>
          <p:cNvPr id="4" name="Slide Number Placeholder 3"/>
          <p:cNvSpPr>
            <a:spLocks noGrp="1"/>
          </p:cNvSpPr>
          <p:nvPr>
            <p:ph type="sldNum" sz="quarter" idx="10"/>
          </p:nvPr>
        </p:nvSpPr>
        <p:spPr/>
        <p:txBody>
          <a:bodyPr/>
          <a:lstStyle/>
          <a:p>
            <a:fld id="{B25310F0-22F4-44BC-9418-29B3E40774BE}" type="slidenum">
              <a:rPr lang="en-US" smtClean="0"/>
              <a:t>16</a:t>
            </a:fld>
            <a:endParaRPr lang="en-US"/>
          </a:p>
        </p:txBody>
      </p:sp>
    </p:spTree>
    <p:extLst>
      <p:ext uri="{BB962C8B-B14F-4D97-AF65-F5344CB8AC3E}">
        <p14:creationId xmlns:p14="http://schemas.microsoft.com/office/powerpoint/2010/main" val="2743768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Okay, we’ve talked about storing emulsions so let’s move on to handling them.</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B25310F0-22F4-44BC-9418-29B3E40774BE}" type="slidenum">
              <a:rPr lang="en-US" smtClean="0"/>
              <a:t>17</a:t>
            </a:fld>
            <a:endParaRPr lang="en-US"/>
          </a:p>
        </p:txBody>
      </p:sp>
    </p:spTree>
    <p:extLst>
      <p:ext uri="{BB962C8B-B14F-4D97-AF65-F5344CB8AC3E}">
        <p14:creationId xmlns:p14="http://schemas.microsoft.com/office/powerpoint/2010/main" val="1066534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3BAD07-B8CF-4A04-835B-9C2F9FC0758B}" type="slidenum">
              <a:rPr lang="en-US" smtClean="0"/>
              <a:t>20</a:t>
            </a:fld>
            <a:endParaRPr lang="en-US"/>
          </a:p>
        </p:txBody>
      </p:sp>
    </p:spTree>
    <p:extLst>
      <p:ext uri="{BB962C8B-B14F-4D97-AF65-F5344CB8AC3E}">
        <p14:creationId xmlns:p14="http://schemas.microsoft.com/office/powerpoint/2010/main" val="28571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t>22</a:t>
            </a:fld>
            <a:endParaRPr lang="en-US" dirty="0"/>
          </a:p>
        </p:txBody>
      </p:sp>
    </p:spTree>
    <p:extLst>
      <p:ext uri="{BB962C8B-B14F-4D97-AF65-F5344CB8AC3E}">
        <p14:creationId xmlns:p14="http://schemas.microsoft.com/office/powerpoint/2010/main" val="155588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Surfactant is just a fancy word for soap. Oil and water will not mix without added chemistry and the</a:t>
            </a:r>
            <a:r>
              <a:rPr lang="en-US" baseline="0" dirty="0"/>
              <a:t> little bit of acid that is used is to attain the proper ph.</a:t>
            </a:r>
            <a:r>
              <a:rPr lang="en-US" dirty="0"/>
              <a:t> </a:t>
            </a:r>
          </a:p>
          <a:p>
            <a:endParaRPr lang="en-US" dirty="0"/>
          </a:p>
          <a:p>
            <a:r>
              <a:rPr lang="en-US" dirty="0"/>
              <a:t>58-28 for CRS-1, 2 and 2L, 64-22 for CQS-1h, 70-22 for non-tracking materials.</a:t>
            </a:r>
            <a:r>
              <a:rPr lang="en-US" baseline="0" dirty="0"/>
              <a:t> </a:t>
            </a:r>
          </a:p>
          <a:p>
            <a:endParaRPr lang="en-US" baseline="0" dirty="0"/>
          </a:p>
          <a:p>
            <a:r>
              <a:rPr lang="en-US" baseline="0" dirty="0"/>
              <a:t>Different emulsions are used for tack coats in paving, membranes for chip seals and mixed with screenings  for slurry seals and </a:t>
            </a:r>
            <a:r>
              <a:rPr lang="en-US" baseline="0" dirty="0" err="1"/>
              <a:t>microsurfacing</a:t>
            </a:r>
            <a:r>
              <a:rPr lang="en-US" baseline="0"/>
              <a:t>.</a:t>
            </a:r>
            <a:endParaRPr lang="en-US"/>
          </a:p>
        </p:txBody>
      </p:sp>
      <p:sp>
        <p:nvSpPr>
          <p:cNvPr id="4" name="Slide Number Placeholder 3"/>
          <p:cNvSpPr>
            <a:spLocks noGrp="1"/>
          </p:cNvSpPr>
          <p:nvPr>
            <p:ph type="sldNum" sz="quarter" idx="10"/>
          </p:nvPr>
        </p:nvSpPr>
        <p:spPr/>
        <p:txBody>
          <a:bodyPr/>
          <a:lstStyle/>
          <a:p>
            <a:fld id="{B25310F0-22F4-44BC-9418-29B3E40774BE}" type="slidenum">
              <a:rPr lang="en-US" smtClean="0"/>
              <a:t>8</a:t>
            </a:fld>
            <a:endParaRPr lang="en-US"/>
          </a:p>
        </p:txBody>
      </p:sp>
    </p:spTree>
    <p:extLst>
      <p:ext uri="{BB962C8B-B14F-4D97-AF65-F5344CB8AC3E}">
        <p14:creationId xmlns:p14="http://schemas.microsoft.com/office/powerpoint/2010/main" val="271926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basically what you are doing is suspending the asphalt in water. You do this so you can apply it at lower temperatures. 150f to 180f,</a:t>
            </a:r>
            <a:r>
              <a:rPr lang="en-US" baseline="0"/>
              <a:t> depending on the product</a:t>
            </a:r>
            <a:r>
              <a:rPr lang="en-US"/>
              <a:t> compared to 320f or higher for PG materials. Safer for people around</a:t>
            </a:r>
            <a:r>
              <a:rPr lang="en-US" baseline="0"/>
              <a:t> the operation. Easier to handle than PG materials.</a:t>
            </a:r>
            <a:endParaRPr lang="en-US"/>
          </a:p>
        </p:txBody>
      </p:sp>
      <p:sp>
        <p:nvSpPr>
          <p:cNvPr id="4" name="Slide Number Placeholder 3"/>
          <p:cNvSpPr>
            <a:spLocks noGrp="1"/>
          </p:cNvSpPr>
          <p:nvPr>
            <p:ph type="sldNum" sz="quarter" idx="10"/>
          </p:nvPr>
        </p:nvSpPr>
        <p:spPr/>
        <p:txBody>
          <a:bodyPr/>
          <a:lstStyle/>
          <a:p>
            <a:fld id="{B25310F0-22F4-44BC-9418-29B3E40774BE}" type="slidenum">
              <a:rPr lang="en-US" smtClean="0"/>
              <a:t>9</a:t>
            </a:fld>
            <a:endParaRPr lang="en-US"/>
          </a:p>
        </p:txBody>
      </p:sp>
    </p:spTree>
    <p:extLst>
      <p:ext uri="{BB962C8B-B14F-4D97-AF65-F5344CB8AC3E}">
        <p14:creationId xmlns:p14="http://schemas.microsoft.com/office/powerpoint/2010/main" val="111816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Most emulsions can be used as a tack coat. </a:t>
            </a: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t>10</a:t>
            </a:fld>
            <a:endParaRPr lang="en-US"/>
          </a:p>
        </p:txBody>
      </p:sp>
    </p:spTree>
    <p:extLst>
      <p:ext uri="{BB962C8B-B14F-4D97-AF65-F5344CB8AC3E}">
        <p14:creationId xmlns:p14="http://schemas.microsoft.com/office/powerpoint/2010/main" val="188485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one way to store emulsion. Some folks fill up their 1900 gallon</a:t>
            </a:r>
            <a:r>
              <a:rPr lang="en-US" baseline="0"/>
              <a:t> distributor, use 200 or 300 gallons per day, all the while heating and cooling and over pumping the emulsion and at the end of 6,7 or 8 days go back and reload. Also cleaning out with diesel fuel every day which can change the characteristics of the emulsion. </a:t>
            </a:r>
            <a:endParaRPr lang="en-US"/>
          </a:p>
        </p:txBody>
      </p:sp>
      <p:sp>
        <p:nvSpPr>
          <p:cNvPr id="4" name="Slide Number Placeholder 3"/>
          <p:cNvSpPr>
            <a:spLocks noGrp="1"/>
          </p:cNvSpPr>
          <p:nvPr>
            <p:ph type="sldNum" sz="quarter" idx="10"/>
          </p:nvPr>
        </p:nvSpPr>
        <p:spPr/>
        <p:txBody>
          <a:bodyPr/>
          <a:lstStyle/>
          <a:p>
            <a:fld id="{B25310F0-22F4-44BC-9418-29B3E40774BE}" type="slidenum">
              <a:rPr lang="en-US" smtClean="0"/>
              <a:t>11</a:t>
            </a:fld>
            <a:endParaRPr lang="en-US"/>
          </a:p>
        </p:txBody>
      </p:sp>
    </p:spTree>
    <p:extLst>
      <p:ext uri="{BB962C8B-B14F-4D97-AF65-F5344CB8AC3E}">
        <p14:creationId xmlns:p14="http://schemas.microsoft.com/office/powerpoint/2010/main" val="342245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way some people store their emulsion for tack coat. 5,500 gallon tanker while insulated, is not heated or keeping the product at a constant temperature. This can cause “settling” of the material. By</a:t>
            </a:r>
            <a:r>
              <a:rPr lang="en-US" baseline="0" dirty="0"/>
              <a:t> settling I mean the</a:t>
            </a:r>
            <a:r>
              <a:rPr lang="en-US" dirty="0"/>
              <a:t> asphalt will fall out of suspension causing clogged nozzles and improper application. This is only good for extremely short periods of time,</a:t>
            </a:r>
            <a:r>
              <a:rPr lang="en-US" baseline="0" dirty="0"/>
              <a:t> especially for CRS-1 or CRS-2. Probably not longer than 5 days or so. Some emulsions, for example a CSS-1h or CQS-1h, would last longer than a CRS-1 or 2 stored this way since they are stored at lower temperatures and have more chemistry in them. Still they should only be stored like this in the summer months and again, no longer than 5 days or so.</a:t>
            </a: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t>12</a:t>
            </a:fld>
            <a:endParaRPr lang="en-US"/>
          </a:p>
        </p:txBody>
      </p:sp>
    </p:spTree>
    <p:extLst>
      <p:ext uri="{BB962C8B-B14F-4D97-AF65-F5344CB8AC3E}">
        <p14:creationId xmlns:p14="http://schemas.microsoft.com/office/powerpoint/2010/main" val="323915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cold weather this is definitely NOT the way to do it.</a:t>
            </a:r>
          </a:p>
        </p:txBody>
      </p:sp>
      <p:sp>
        <p:nvSpPr>
          <p:cNvPr id="4" name="Slide Number Placeholder 3"/>
          <p:cNvSpPr>
            <a:spLocks noGrp="1"/>
          </p:cNvSpPr>
          <p:nvPr>
            <p:ph type="sldNum" sz="quarter" idx="10"/>
          </p:nvPr>
        </p:nvSpPr>
        <p:spPr/>
        <p:txBody>
          <a:bodyPr/>
          <a:lstStyle/>
          <a:p>
            <a:fld id="{B25310F0-22F4-44BC-9418-29B3E40774BE}" type="slidenum">
              <a:rPr lang="en-US" smtClean="0"/>
              <a:t>13</a:t>
            </a:fld>
            <a:endParaRPr lang="en-US"/>
          </a:p>
        </p:txBody>
      </p:sp>
    </p:spTree>
    <p:extLst>
      <p:ext uri="{BB962C8B-B14F-4D97-AF65-F5344CB8AC3E}">
        <p14:creationId xmlns:p14="http://schemas.microsoft.com/office/powerpoint/2010/main" val="389863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isn’t</a:t>
            </a:r>
            <a:r>
              <a:rPr lang="en-US" baseline="0"/>
              <a:t> a good way either. Even though they can be heated it will not be the constant heat that is needed.</a:t>
            </a:r>
            <a:endParaRPr lang="en-US"/>
          </a:p>
        </p:txBody>
      </p:sp>
      <p:sp>
        <p:nvSpPr>
          <p:cNvPr id="4" name="Slide Number Placeholder 3"/>
          <p:cNvSpPr>
            <a:spLocks noGrp="1"/>
          </p:cNvSpPr>
          <p:nvPr>
            <p:ph type="sldNum" sz="quarter" idx="10"/>
          </p:nvPr>
        </p:nvSpPr>
        <p:spPr/>
        <p:txBody>
          <a:bodyPr/>
          <a:lstStyle/>
          <a:p>
            <a:fld id="{B25310F0-22F4-44BC-9418-29B3E40774BE}" type="slidenum">
              <a:rPr lang="en-US" smtClean="0"/>
              <a:t>14</a:t>
            </a:fld>
            <a:endParaRPr lang="en-US"/>
          </a:p>
        </p:txBody>
      </p:sp>
    </p:spTree>
    <p:extLst>
      <p:ext uri="{BB962C8B-B14F-4D97-AF65-F5344CB8AC3E}">
        <p14:creationId xmlns:p14="http://schemas.microsoft.com/office/powerpoint/2010/main" val="154886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better</a:t>
            </a:r>
            <a:r>
              <a:rPr lang="en-US" baseline="0"/>
              <a:t> than a tanker or distributor if it is heated, this horizontal tank is not the best of options for long term storage. By long term I mean 3 weeks or more. More of the surface area of the product is exposed to the air and if the tank is heated it will allow for more evaporation of water from the product than a vertical tank. The more surface that is exposed to air also allows for the emulsion to start breaking and creating shot.</a:t>
            </a:r>
            <a:endParaRPr lang="en-US"/>
          </a:p>
        </p:txBody>
      </p:sp>
      <p:sp>
        <p:nvSpPr>
          <p:cNvPr id="4" name="Slide Number Placeholder 3"/>
          <p:cNvSpPr>
            <a:spLocks noGrp="1"/>
          </p:cNvSpPr>
          <p:nvPr>
            <p:ph type="sldNum" sz="quarter" idx="10"/>
          </p:nvPr>
        </p:nvSpPr>
        <p:spPr/>
        <p:txBody>
          <a:bodyPr/>
          <a:lstStyle/>
          <a:p>
            <a:fld id="{B25310F0-22F4-44BC-9418-29B3E40774BE}" type="slidenum">
              <a:rPr lang="en-US" smtClean="0"/>
              <a:t>15</a:t>
            </a:fld>
            <a:endParaRPr lang="en-US"/>
          </a:p>
        </p:txBody>
      </p:sp>
    </p:spTree>
    <p:extLst>
      <p:ext uri="{BB962C8B-B14F-4D97-AF65-F5344CB8AC3E}">
        <p14:creationId xmlns:p14="http://schemas.microsoft.com/office/powerpoint/2010/main" val="14786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extLst>
      <p:ext uri="{BB962C8B-B14F-4D97-AF65-F5344CB8AC3E}">
        <p14:creationId xmlns:p14="http://schemas.microsoft.com/office/powerpoint/2010/main" val="6182244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88"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0" y="1219200"/>
            <a:ext cx="7690114" cy="1384994"/>
          </a:xfrm>
        </p:spPr>
        <p:txBody>
          <a:bodyPr/>
          <a:lstStyle/>
          <a:p>
            <a:pPr algn="ctr"/>
            <a:endParaRPr lang="en-US" sz="4800" i="0" dirty="0">
              <a:effectLst>
                <a:outerShdw blurRad="50800" dist="38100" dir="2700000" algn="tl" rotWithShape="0">
                  <a:prstClr val="black">
                    <a:alpha val="40000"/>
                  </a:prstClr>
                </a:outerShdw>
              </a:effectLst>
            </a:endParaRPr>
          </a:p>
          <a:p>
            <a:pPr algn="ctr"/>
            <a:r>
              <a:rPr lang="en-US" sz="4800" i="0" dirty="0">
                <a:effectLst>
                  <a:outerShdw blurRad="50800" dist="38100" dir="2700000" algn="tl" rotWithShape="0">
                    <a:prstClr val="black">
                      <a:alpha val="40000"/>
                    </a:prstClr>
                  </a:outerShdw>
                </a:effectLst>
              </a:rPr>
              <a:t>2018 NCDOT Asphalt Summits</a:t>
            </a:r>
          </a:p>
          <a:p>
            <a:pPr algn="ctr"/>
            <a:endParaRPr lang="en-US" sz="4800" i="0" dirty="0">
              <a:effectLst>
                <a:outerShdw blurRad="50800" dist="38100" dir="2700000" algn="tl" rotWithShape="0">
                  <a:prstClr val="black">
                    <a:alpha val="40000"/>
                  </a:prstClr>
                </a:outerShdw>
              </a:effectLst>
            </a:endParaRPr>
          </a:p>
          <a:p>
            <a:pPr algn="ctr"/>
            <a:endParaRPr lang="en-US" sz="2400" i="0" dirty="0">
              <a:effectLst>
                <a:outerShdw blurRad="50800" dist="38100" dir="2700000" algn="tl" rotWithShape="0">
                  <a:prstClr val="black">
                    <a:alpha val="40000"/>
                  </a:prstClr>
                </a:outerShdw>
              </a:effectLst>
            </a:endParaRPr>
          </a:p>
          <a:p>
            <a:pPr algn="ctr"/>
            <a:r>
              <a:rPr lang="en-US" sz="2400" i="0" dirty="0">
                <a:effectLst>
                  <a:outerShdw blurRad="50800" dist="38100" dir="2700000" algn="tl" rotWithShape="0">
                    <a:prstClr val="black">
                      <a:alpha val="40000"/>
                    </a:prstClr>
                  </a:outerShdw>
                </a:effectLst>
              </a:rPr>
              <a:t>Ellis Powell </a:t>
            </a:r>
          </a:p>
          <a:p>
            <a:pPr algn="ctr"/>
            <a:endParaRPr lang="en-US" sz="2400" i="0" dirty="0">
              <a:effectLst>
                <a:outerShdw blurRad="50800" dist="38100" dir="2700000" algn="tl" rotWithShape="0">
                  <a:prstClr val="black">
                    <a:alpha val="40000"/>
                  </a:prstClr>
                </a:outerShdw>
              </a:effectLst>
            </a:endParaRPr>
          </a:p>
          <a:p>
            <a:pPr algn="ctr"/>
            <a:endParaRPr lang="en-US" sz="2400" i="0" dirty="0">
              <a:effectLst>
                <a:outerShdw blurRad="50800" dist="38100" dir="2700000" algn="tl" rotWithShape="0">
                  <a:prstClr val="black">
                    <a:alpha val="40000"/>
                  </a:prstClr>
                </a:outerShdw>
              </a:effectLst>
            </a:endParaRPr>
          </a:p>
          <a:p>
            <a:pPr algn="ctr"/>
            <a:endParaRPr lang="en-US" sz="2400" i="0" dirty="0">
              <a:effectLst>
                <a:outerShdw blurRad="50800" dist="38100" dir="2700000" algn="tl" rotWithShape="0">
                  <a:prstClr val="black">
                    <a:alpha val="40000"/>
                  </a:prstClr>
                </a:outerShdw>
              </a:effectLst>
            </a:endParaRPr>
          </a:p>
          <a:p>
            <a:pPr algn="ctr"/>
            <a:endParaRPr lang="en-US" sz="4800" i="0" dirty="0">
              <a:effectLst>
                <a:outerShdw blurRad="50800" dist="38100" dir="2700000" algn="tl" rotWithShape="0">
                  <a:prstClr val="black">
                    <a:alpha val="40000"/>
                  </a:prstClr>
                </a:outerShdw>
              </a:effectLst>
            </a:endParaRPr>
          </a:p>
          <a:p>
            <a:pPr algn="ctr"/>
            <a:endParaRPr lang="en-US" sz="4800" i="0" dirty="0">
              <a:effectLst>
                <a:outerShdw blurRad="50800" dist="38100" dir="2700000" algn="tl" rotWithShape="0">
                  <a:prstClr val="black">
                    <a:alpha val="40000"/>
                  </a:prstClr>
                </a:outerShdw>
              </a:effectLst>
            </a:endParaRPr>
          </a:p>
          <a:p>
            <a:endParaRPr lang="en-US" sz="4800" i="0" dirty="0">
              <a:effectLst>
                <a:outerShdw blurRad="50800" dist="38100" dir="2700000" algn="tl" rotWithShape="0">
                  <a:prstClr val="black">
                    <a:alpha val="40000"/>
                  </a:prstClr>
                </a:outerShdw>
              </a:effectLst>
            </a:endParaRPr>
          </a:p>
          <a:p>
            <a:r>
              <a:rPr lang="en-US" sz="4800" i="0" dirty="0">
                <a:effectLst>
                  <a:outerShdw blurRad="50800" dist="38100" dir="2700000" algn="tl" rotWithShape="0">
                    <a:prstClr val="black">
                      <a:alpha val="40000"/>
                    </a:prstClr>
                  </a:outerShdw>
                </a:effectLst>
              </a:rPr>
              <a:t> </a:t>
            </a:r>
          </a:p>
        </p:txBody>
      </p:sp>
      <p:pic>
        <p:nvPicPr>
          <p:cNvPr id="5" name="Picture 4"/>
          <p:cNvPicPr/>
          <p:nvPr/>
        </p:nvPicPr>
        <p:blipFill>
          <a:blip r:embed="rId2"/>
          <a:stretch>
            <a:fillRect/>
          </a:stretch>
        </p:blipFill>
        <p:spPr>
          <a:xfrm>
            <a:off x="4146999" y="4495800"/>
            <a:ext cx="920115" cy="758825"/>
          </a:xfrm>
          <a:prstGeom prst="rect">
            <a:avLst/>
          </a:prstGeom>
        </p:spPr>
      </p:pic>
    </p:spTree>
    <p:extLst>
      <p:ext uri="{BB962C8B-B14F-4D97-AF65-F5344CB8AC3E}">
        <p14:creationId xmlns:p14="http://schemas.microsoft.com/office/powerpoint/2010/main" val="3205000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383" y="172872"/>
            <a:ext cx="7043208" cy="1122528"/>
          </a:xfrm>
        </p:spPr>
        <p:txBody>
          <a:bodyPr/>
          <a:lstStyle/>
          <a:p>
            <a:r>
              <a:rPr lang="en-US">
                <a:effectLst/>
              </a:rPr>
              <a:t> </a:t>
            </a:r>
          </a:p>
        </p:txBody>
      </p:sp>
      <p:sp>
        <p:nvSpPr>
          <p:cNvPr id="3" name="Subtitle 2"/>
          <p:cNvSpPr>
            <a:spLocks noGrp="1"/>
          </p:cNvSpPr>
          <p:nvPr>
            <p:ph type="subTitle" idx="1"/>
          </p:nvPr>
        </p:nvSpPr>
        <p:spPr>
          <a:xfrm>
            <a:off x="1143000" y="1524000"/>
            <a:ext cx="7437490" cy="4322531"/>
          </a:xfrm>
        </p:spPr>
        <p:txBody>
          <a:bodyPr/>
          <a:lstStyle/>
          <a:p>
            <a:r>
              <a:rPr lang="en-US" dirty="0"/>
              <a:t>       Type				Use</a:t>
            </a:r>
          </a:p>
          <a:p>
            <a:pPr marL="457200" indent="-457200">
              <a:buFont typeface="Courier New" panose="02070309020205020404" pitchFamily="49" charset="0"/>
              <a:buChar char="o"/>
            </a:pPr>
            <a:endParaRPr lang="en-US" dirty="0"/>
          </a:p>
          <a:p>
            <a:pPr marL="457200" indent="-457200">
              <a:buFont typeface="Courier New" panose="02070309020205020404" pitchFamily="49" charset="0"/>
              <a:buChar char="o"/>
            </a:pPr>
            <a:r>
              <a:rPr lang="en-US" dirty="0"/>
              <a:t>CRS-1			         Tack Coat</a:t>
            </a:r>
          </a:p>
          <a:p>
            <a:pPr marL="457200" indent="-457200">
              <a:buFont typeface="Courier New" panose="02070309020205020404" pitchFamily="49" charset="0"/>
              <a:buChar char="o"/>
            </a:pPr>
            <a:r>
              <a:rPr lang="en-US" dirty="0"/>
              <a:t>CRS-1H			         Tack Coat </a:t>
            </a:r>
          </a:p>
          <a:p>
            <a:pPr marL="457200" indent="-457200">
              <a:buFont typeface="Courier New" panose="02070309020205020404" pitchFamily="49" charset="0"/>
              <a:buChar char="o"/>
            </a:pPr>
            <a:r>
              <a:rPr lang="en-US" dirty="0"/>
              <a:t>CRS-2L		                   Chip Seals</a:t>
            </a:r>
          </a:p>
          <a:p>
            <a:pPr marL="457200" indent="-457200">
              <a:buFont typeface="Courier New" panose="02070309020205020404" pitchFamily="49" charset="0"/>
              <a:buChar char="o"/>
            </a:pPr>
            <a:r>
              <a:rPr lang="en-US" dirty="0"/>
              <a:t>HFMS-1             	         Tack Coat</a:t>
            </a:r>
          </a:p>
        </p:txBody>
      </p:sp>
      <p:sp>
        <p:nvSpPr>
          <p:cNvPr id="4" name="Text Placeholder 3"/>
          <p:cNvSpPr>
            <a:spLocks noGrp="1"/>
          </p:cNvSpPr>
          <p:nvPr>
            <p:ph type="body" sz="quarter" idx="10"/>
          </p:nvPr>
        </p:nvSpPr>
        <p:spPr>
          <a:xfrm>
            <a:off x="687930" y="228600"/>
            <a:ext cx="7690114" cy="838200"/>
          </a:xfrm>
        </p:spPr>
        <p:txBody>
          <a:bodyPr/>
          <a:lstStyle/>
          <a:p>
            <a:r>
              <a:rPr lang="en-US" sz="5400" i="0">
                <a:effectLst>
                  <a:outerShdw blurRad="38100" dist="38100" dir="2700000" algn="tl">
                    <a:srgbClr val="000000">
                      <a:alpha val="43137"/>
                    </a:srgbClr>
                  </a:outerShdw>
                  <a:reflection blurRad="6350" stA="55000" endA="300" endPos="45500" dir="5400000" sy="-100000" algn="bl" rotWithShape="0"/>
                </a:effectLst>
              </a:rPr>
              <a:t>           </a:t>
            </a:r>
            <a:r>
              <a:rPr lang="en-US" sz="5400" i="0">
                <a:solidFill>
                  <a:schemeClr val="accent5">
                    <a:lumMod val="60000"/>
                    <a:lumOff val="40000"/>
                  </a:schemeClr>
                </a:solidFill>
                <a:effectLst>
                  <a:outerShdw blurRad="38100" dist="38100" dir="2700000" algn="tl">
                    <a:srgbClr val="000000">
                      <a:alpha val="43137"/>
                    </a:srgbClr>
                  </a:outerShdw>
                </a:effectLst>
              </a:rPr>
              <a:t>Types of Emulsion</a:t>
            </a:r>
          </a:p>
        </p:txBody>
      </p:sp>
      <p:sp>
        <p:nvSpPr>
          <p:cNvPr id="5" name="TextBox 4"/>
          <p:cNvSpPr txBox="1"/>
          <p:nvPr/>
        </p:nvSpPr>
        <p:spPr>
          <a:xfrm>
            <a:off x="-1600200" y="1524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391033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8097"/>
            <a:ext cx="8031163" cy="1503609"/>
          </a:xfrm>
        </p:spPr>
        <p:txBody>
          <a:bodyPr/>
          <a:lstStyle/>
          <a:p>
            <a:r>
              <a:rPr lang="en-US"/>
              <a:t>      </a:t>
            </a:r>
            <a:r>
              <a:rPr lang="en-US">
                <a:solidFill>
                  <a:schemeClr val="accent5">
                    <a:lumMod val="60000"/>
                    <a:lumOff val="40000"/>
                  </a:schemeClr>
                </a:solidFill>
              </a:rPr>
              <a:t>Asphalt Emulsion Storage</a:t>
            </a:r>
          </a:p>
        </p:txBody>
      </p:sp>
      <p:sp>
        <p:nvSpPr>
          <p:cNvPr id="3" name="Subtitle 2"/>
          <p:cNvSpPr>
            <a:spLocks noGrp="1"/>
          </p:cNvSpPr>
          <p:nvPr>
            <p:ph type="subTitle" idx="1"/>
          </p:nvPr>
        </p:nvSpPr>
        <p:spPr>
          <a:xfrm>
            <a:off x="1219200" y="1600358"/>
            <a:ext cx="7043208" cy="755492"/>
          </a:xfrm>
        </p:spPr>
        <p:txBody>
          <a:bodyPr/>
          <a:lstStyle/>
          <a:p>
            <a:r>
              <a:rPr lang="en-US"/>
              <a:t>       How Do You Store Your Emulsion?</a:t>
            </a:r>
          </a:p>
        </p:txBody>
      </p:sp>
      <p:sp>
        <p:nvSpPr>
          <p:cNvPr id="4" name="Text Placeholder 3"/>
          <p:cNvSpPr>
            <a:spLocks noGrp="1"/>
          </p:cNvSpPr>
          <p:nvPr>
            <p:ph type="body" sz="quarter" idx="10"/>
          </p:nvPr>
        </p:nvSpPr>
        <p:spPr>
          <a:xfrm>
            <a:off x="1622188" y="2013751"/>
            <a:ext cx="5660883" cy="4572000"/>
          </a:xfrm>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1" y="2013751"/>
            <a:ext cx="5682870" cy="4572000"/>
          </a:xfrm>
          <a:prstGeom prst="rect">
            <a:avLst/>
          </a:prstGeom>
        </p:spPr>
      </p:pic>
    </p:spTree>
    <p:extLst>
      <p:ext uri="{BB962C8B-B14F-4D97-AF65-F5344CB8AC3E}">
        <p14:creationId xmlns:p14="http://schemas.microsoft.com/office/powerpoint/2010/main" val="4541126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043208" cy="1523494"/>
          </a:xfrm>
        </p:spPr>
        <p:txBody>
          <a:bodyPr/>
          <a:lstStyle/>
          <a:p>
            <a:r>
              <a:rPr lang="en-US"/>
              <a:t>          </a:t>
            </a:r>
          </a:p>
        </p:txBody>
      </p:sp>
      <p:sp>
        <p:nvSpPr>
          <p:cNvPr id="3" name="Subtitle 2"/>
          <p:cNvSpPr>
            <a:spLocks noGrp="1"/>
          </p:cNvSpPr>
          <p:nvPr>
            <p:ph type="subTitle" idx="1"/>
          </p:nvPr>
        </p:nvSpPr>
        <p:spPr>
          <a:xfrm>
            <a:off x="1143000" y="1162272"/>
            <a:ext cx="7043208" cy="381000"/>
          </a:xfrm>
        </p:spPr>
        <p:txBody>
          <a:bodyPr/>
          <a:lstStyle/>
          <a:p>
            <a:r>
              <a:rPr lang="en-US"/>
              <a:t>       How Do You Store Your Emulsion?</a:t>
            </a:r>
          </a:p>
        </p:txBody>
      </p:sp>
      <p:sp>
        <p:nvSpPr>
          <p:cNvPr id="4" name="Text Placeholder 3"/>
          <p:cNvSpPr>
            <a:spLocks noGrp="1"/>
          </p:cNvSpPr>
          <p:nvPr>
            <p:ph type="body" sz="quarter" idx="10"/>
          </p:nvPr>
        </p:nvSpPr>
        <p:spPr>
          <a:xfrm>
            <a:off x="685800" y="304800"/>
            <a:ext cx="7690114" cy="838200"/>
          </a:xfrm>
        </p:spPr>
        <p:txBody>
          <a:bodyPr/>
          <a:lstStyle/>
          <a:p>
            <a:r>
              <a:rPr lang="en-US" sz="5400"/>
              <a:t>     </a:t>
            </a:r>
            <a:r>
              <a:rPr lang="en-US" sz="5400" i="0">
                <a:solidFill>
                  <a:schemeClr val="accent5">
                    <a:lumMod val="60000"/>
                    <a:lumOff val="40000"/>
                  </a:schemeClr>
                </a:solidFill>
                <a:effectLst>
                  <a:outerShdw blurRad="50800" dist="38100" dir="2700000" algn="tl" rotWithShape="0">
                    <a:prstClr val="black">
                      <a:alpha val="40000"/>
                    </a:prstClr>
                  </a:outerShdw>
                </a:effectLst>
              </a:rPr>
              <a:t>Asphalt Emulsion Storage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97" y="1596663"/>
            <a:ext cx="8503920" cy="4818888"/>
          </a:xfrm>
          <a:prstGeom prst="rect">
            <a:avLst/>
          </a:prstGeom>
        </p:spPr>
      </p:pic>
    </p:spTree>
    <p:extLst>
      <p:ext uri="{BB962C8B-B14F-4D97-AF65-F5344CB8AC3E}">
        <p14:creationId xmlns:p14="http://schemas.microsoft.com/office/powerpoint/2010/main" val="14300820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299" y="207189"/>
            <a:ext cx="7043208" cy="1316810"/>
          </a:xfrm>
        </p:spPr>
        <p:txBody>
          <a:bodyPr/>
          <a:lstStyle/>
          <a:p>
            <a:r>
              <a:rPr lang="en-US">
                <a:solidFill>
                  <a:schemeClr val="accent5">
                    <a:lumMod val="60000"/>
                    <a:lumOff val="40000"/>
                  </a:schemeClr>
                </a:solidFill>
              </a:rPr>
              <a:t>Asphalt Emulsion Storage</a:t>
            </a:r>
          </a:p>
        </p:txBody>
      </p:sp>
      <p:sp>
        <p:nvSpPr>
          <p:cNvPr id="3" name="Subtitle 2"/>
          <p:cNvSpPr>
            <a:spLocks noGrp="1"/>
          </p:cNvSpPr>
          <p:nvPr>
            <p:ph type="subTitle" idx="1"/>
          </p:nvPr>
        </p:nvSpPr>
        <p:spPr>
          <a:xfrm>
            <a:off x="1219200" y="1524000"/>
            <a:ext cx="7043208" cy="842665"/>
          </a:xfrm>
        </p:spPr>
        <p:txBody>
          <a:bodyPr/>
          <a:lstStyle/>
          <a:p>
            <a:r>
              <a:rPr lang="en-US"/>
              <a:t>     How Do You Store Your Emulsion?</a:t>
            </a:r>
          </a:p>
        </p:txBody>
      </p:sp>
      <p:sp>
        <p:nvSpPr>
          <p:cNvPr id="4" name="Text Placeholder 3"/>
          <p:cNvSpPr>
            <a:spLocks noGrp="1"/>
          </p:cNvSpPr>
          <p:nvPr>
            <p:ph type="body" sz="quarter" idx="10"/>
          </p:nvPr>
        </p:nvSpPr>
        <p:spPr>
          <a:xfrm flipV="1">
            <a:off x="3124200" y="2366664"/>
            <a:ext cx="4038600" cy="3089253"/>
          </a:xfrm>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945332"/>
            <a:ext cx="5730240" cy="4297680"/>
          </a:xfrm>
          <a:prstGeom prst="rect">
            <a:avLst/>
          </a:prstGeom>
        </p:spPr>
      </p:pic>
    </p:spTree>
    <p:extLst>
      <p:ext uri="{BB962C8B-B14F-4D97-AF65-F5344CB8AC3E}">
        <p14:creationId xmlns:p14="http://schemas.microsoft.com/office/powerpoint/2010/main" val="7637666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248097"/>
            <a:ext cx="7043208" cy="1523494"/>
          </a:xfrm>
        </p:spPr>
        <p:txBody>
          <a:bodyPr/>
          <a:lstStyle/>
          <a:p>
            <a:r>
              <a:rPr lang="en-US">
                <a:solidFill>
                  <a:schemeClr val="accent5">
                    <a:lumMod val="60000"/>
                    <a:lumOff val="40000"/>
                  </a:schemeClr>
                </a:solidFill>
              </a:rPr>
              <a:t>Asphalt Emulsion Storage</a:t>
            </a:r>
          </a:p>
        </p:txBody>
      </p:sp>
      <p:sp>
        <p:nvSpPr>
          <p:cNvPr id="3" name="Subtitle 2"/>
          <p:cNvSpPr>
            <a:spLocks noGrp="1"/>
          </p:cNvSpPr>
          <p:nvPr>
            <p:ph type="subTitle" idx="1"/>
          </p:nvPr>
        </p:nvSpPr>
        <p:spPr>
          <a:xfrm>
            <a:off x="1368955" y="1540758"/>
            <a:ext cx="7043208" cy="461665"/>
          </a:xfrm>
        </p:spPr>
        <p:txBody>
          <a:bodyPr/>
          <a:lstStyle/>
          <a:p>
            <a:r>
              <a:rPr lang="en-US"/>
              <a:t>    How Do You Store Your Emulsion?</a:t>
            </a:r>
          </a:p>
        </p:txBody>
      </p:sp>
      <p:sp>
        <p:nvSpPr>
          <p:cNvPr id="4" name="Text Placeholder 3"/>
          <p:cNvSpPr>
            <a:spLocks noGrp="1"/>
          </p:cNvSpPr>
          <p:nvPr>
            <p:ph type="body" sz="quarter" idx="10"/>
          </p:nvPr>
        </p:nvSpPr>
        <p:spPr>
          <a:xfrm>
            <a:off x="1905000" y="3295083"/>
            <a:ext cx="4800600" cy="3029517"/>
          </a:xfrm>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037983"/>
            <a:ext cx="6126480" cy="4594859"/>
          </a:xfrm>
          <a:prstGeom prst="rect">
            <a:avLst/>
          </a:prstGeom>
        </p:spPr>
      </p:pic>
    </p:spTree>
    <p:extLst>
      <p:ext uri="{BB962C8B-B14F-4D97-AF65-F5344CB8AC3E}">
        <p14:creationId xmlns:p14="http://schemas.microsoft.com/office/powerpoint/2010/main" val="8129563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043208" cy="1523494"/>
          </a:xfrm>
        </p:spPr>
        <p:txBody>
          <a:bodyPr/>
          <a:lstStyle/>
          <a:p>
            <a:r>
              <a:rPr lang="en-US"/>
              <a:t>          </a:t>
            </a:r>
          </a:p>
        </p:txBody>
      </p:sp>
      <p:sp>
        <p:nvSpPr>
          <p:cNvPr id="3" name="Subtitle 2"/>
          <p:cNvSpPr>
            <a:spLocks noGrp="1"/>
          </p:cNvSpPr>
          <p:nvPr>
            <p:ph type="subTitle" idx="1"/>
          </p:nvPr>
        </p:nvSpPr>
        <p:spPr>
          <a:xfrm>
            <a:off x="1143000" y="1162272"/>
            <a:ext cx="7043208" cy="381000"/>
          </a:xfrm>
        </p:spPr>
        <p:txBody>
          <a:bodyPr/>
          <a:lstStyle/>
          <a:p>
            <a:r>
              <a:rPr lang="en-US"/>
              <a:t>       How Do You Store Your Emulsion?</a:t>
            </a:r>
          </a:p>
        </p:txBody>
      </p:sp>
      <p:sp>
        <p:nvSpPr>
          <p:cNvPr id="4" name="Text Placeholder 3"/>
          <p:cNvSpPr>
            <a:spLocks noGrp="1"/>
          </p:cNvSpPr>
          <p:nvPr>
            <p:ph type="body" sz="quarter" idx="10"/>
          </p:nvPr>
        </p:nvSpPr>
        <p:spPr>
          <a:xfrm>
            <a:off x="685800" y="304800"/>
            <a:ext cx="7690114" cy="838200"/>
          </a:xfrm>
        </p:spPr>
        <p:txBody>
          <a:bodyPr/>
          <a:lstStyle/>
          <a:p>
            <a:r>
              <a:rPr lang="en-US" sz="5400"/>
              <a:t>     </a:t>
            </a:r>
            <a:r>
              <a:rPr lang="en-US" sz="5400" i="0">
                <a:solidFill>
                  <a:schemeClr val="accent5">
                    <a:lumMod val="60000"/>
                    <a:lumOff val="40000"/>
                  </a:schemeClr>
                </a:solidFill>
                <a:effectLst>
                  <a:outerShdw blurRad="50800" dist="38100" dir="2700000" algn="tl" rotWithShape="0">
                    <a:prstClr val="black">
                      <a:alpha val="40000"/>
                    </a:prstClr>
                  </a:outerShdw>
                </a:effectLst>
              </a:rPr>
              <a:t>Asphalt Emulsion Storage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077" y="1676400"/>
            <a:ext cx="6115148" cy="4663440"/>
          </a:xfrm>
          <a:prstGeom prst="rect">
            <a:avLst/>
          </a:prstGeom>
        </p:spPr>
      </p:pic>
    </p:spTree>
    <p:extLst>
      <p:ext uri="{BB962C8B-B14F-4D97-AF65-F5344CB8AC3E}">
        <p14:creationId xmlns:p14="http://schemas.microsoft.com/office/powerpoint/2010/main" val="34205543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8305"/>
            <a:ext cx="7043208" cy="1523494"/>
          </a:xfrm>
        </p:spPr>
        <p:txBody>
          <a:bodyPr/>
          <a:lstStyle/>
          <a:p>
            <a:r>
              <a:rPr lang="en-US" b="1" u="sng"/>
              <a:t>          </a:t>
            </a:r>
          </a:p>
        </p:txBody>
      </p:sp>
      <p:sp>
        <p:nvSpPr>
          <p:cNvPr id="3" name="Subtitle 2"/>
          <p:cNvSpPr>
            <a:spLocks noGrp="1"/>
          </p:cNvSpPr>
          <p:nvPr>
            <p:ph type="subTitle" idx="1"/>
          </p:nvPr>
        </p:nvSpPr>
        <p:spPr>
          <a:xfrm>
            <a:off x="1143000" y="1162272"/>
            <a:ext cx="7043208" cy="381000"/>
          </a:xfrm>
        </p:spPr>
        <p:txBody>
          <a:bodyPr/>
          <a:lstStyle/>
          <a:p>
            <a:r>
              <a:rPr lang="en-US"/>
              <a:t>       How Do You Store Your Emulsion?</a:t>
            </a:r>
          </a:p>
        </p:txBody>
      </p:sp>
      <p:sp>
        <p:nvSpPr>
          <p:cNvPr id="4" name="Text Placeholder 3"/>
          <p:cNvSpPr>
            <a:spLocks noGrp="1"/>
          </p:cNvSpPr>
          <p:nvPr>
            <p:ph type="body" sz="quarter" idx="10"/>
          </p:nvPr>
        </p:nvSpPr>
        <p:spPr>
          <a:xfrm>
            <a:off x="685800" y="304800"/>
            <a:ext cx="7690114" cy="838200"/>
          </a:xfrm>
        </p:spPr>
        <p:txBody>
          <a:bodyPr/>
          <a:lstStyle/>
          <a:p>
            <a:pPr algn="ctr"/>
            <a:r>
              <a:rPr lang="en-US" sz="5400"/>
              <a:t> </a:t>
            </a:r>
            <a:r>
              <a:rPr lang="en-US" sz="5400" i="0">
                <a:solidFill>
                  <a:schemeClr val="accent5">
                    <a:lumMod val="60000"/>
                    <a:lumOff val="40000"/>
                  </a:schemeClr>
                </a:solidFill>
                <a:effectLst>
                  <a:outerShdw blurRad="50800" dist="38100" dir="2700000" algn="tl" rotWithShape="0">
                    <a:prstClr val="black">
                      <a:alpha val="40000"/>
                    </a:prstClr>
                  </a:outerShdw>
                </a:effectLst>
              </a:rPr>
              <a:t>Asphalt Emulsion Storage</a:t>
            </a:r>
            <a:endParaRPr lang="en-US" sz="5400" b="1" i="0" u="sng">
              <a:solidFill>
                <a:schemeClr val="accent5">
                  <a:lumMod val="60000"/>
                  <a:lumOff val="40000"/>
                </a:schemeClr>
              </a:solidFill>
              <a:effectLst>
                <a:outerShdw blurRad="50800" dist="38100" dir="2700000" algn="tl" rotWithShape="0">
                  <a:prstClr val="black">
                    <a:alpha val="40000"/>
                  </a:prst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204" y="1828294"/>
            <a:ext cx="6400800" cy="4800600"/>
          </a:xfrm>
          <a:prstGeom prst="rect">
            <a:avLst/>
          </a:prstGeom>
        </p:spPr>
      </p:pic>
    </p:spTree>
    <p:extLst>
      <p:ext uri="{BB962C8B-B14F-4D97-AF65-F5344CB8AC3E}">
        <p14:creationId xmlns:p14="http://schemas.microsoft.com/office/powerpoint/2010/main" val="10885801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8601"/>
            <a:ext cx="7681913" cy="762000"/>
          </a:xfrm>
        </p:spPr>
        <p:txBody>
          <a:bodyPr>
            <a:normAutofit/>
          </a:bodyPr>
          <a:lstStyle/>
          <a:p>
            <a:r>
              <a:rPr lang="en-US">
                <a:solidFill>
                  <a:schemeClr val="accent5">
                    <a:lumMod val="60000"/>
                    <a:lumOff val="40000"/>
                  </a:schemeClr>
                </a:solidFill>
                <a:effectLst>
                  <a:outerShdw blurRad="38100" dist="38100" dir="2700000" algn="tl">
                    <a:srgbClr val="000000">
                      <a:alpha val="43137"/>
                    </a:srgbClr>
                  </a:outerShdw>
                </a:effectLst>
              </a:rPr>
              <a:t>           Handling Emulsion</a:t>
            </a:r>
          </a:p>
        </p:txBody>
      </p:sp>
      <p:sp>
        <p:nvSpPr>
          <p:cNvPr id="3" name="Subtitle 2"/>
          <p:cNvSpPr>
            <a:spLocks noGrp="1"/>
          </p:cNvSpPr>
          <p:nvPr>
            <p:ph type="subTitle" idx="1"/>
          </p:nvPr>
        </p:nvSpPr>
        <p:spPr>
          <a:xfrm>
            <a:off x="730248" y="576944"/>
            <a:ext cx="7681913" cy="5410200"/>
          </a:xfrm>
        </p:spPr>
        <p:txBody>
          <a:bodyPr>
            <a:normAutofit/>
          </a:bodyPr>
          <a:lstStyle/>
          <a:p>
            <a:endParaRPr lang="en-US" dirty="0"/>
          </a:p>
          <a:p>
            <a:pPr marL="457200" indent="-457200">
              <a:buFont typeface="Arial" panose="020B0604020202020204" pitchFamily="34" charset="0"/>
              <a:buChar char="•"/>
            </a:pPr>
            <a:endParaRPr lang="en-US" dirty="0"/>
          </a:p>
          <a:p>
            <a:pPr marL="342900" indent="-342900">
              <a:buFont typeface="Courier New" panose="02070309020205020404" pitchFamily="49" charset="0"/>
              <a:buChar char="o"/>
            </a:pPr>
            <a:r>
              <a:rPr lang="en-US" sz="2800" dirty="0"/>
              <a:t>Do Not Heat And Cool Repeatedly.</a:t>
            </a:r>
          </a:p>
          <a:p>
            <a:pPr marL="342900" indent="-342900">
              <a:buFont typeface="Arial" charset="0"/>
              <a:buChar char="•"/>
            </a:pPr>
            <a:r>
              <a:rPr lang="en-US" sz="2000" dirty="0"/>
              <a:t>Repeated heating and cooling can cause the material to fall out of suspension making the tack useless.</a:t>
            </a:r>
          </a:p>
          <a:p>
            <a:pPr marL="342900" indent="-342900">
              <a:buFont typeface="Arial" charset="0"/>
              <a:buChar char="•"/>
            </a:pPr>
            <a:r>
              <a:rPr lang="en-US" sz="2000" dirty="0"/>
              <a:t>If you need 500 gallons to cover the flue for heating then only load 500 gallons.</a:t>
            </a:r>
          </a:p>
          <a:p>
            <a:pPr marL="342900" indent="-342900">
              <a:buFont typeface="Arial" charset="0"/>
              <a:buChar char="•"/>
            </a:pPr>
            <a:r>
              <a:rPr lang="en-US" sz="2000" dirty="0"/>
              <a:t>Load the distributor with the day’s production in mind and reduce pumping left over material back into the holding tank.</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800" dirty="0"/>
              <a:t>Do Not Constantly Pump.</a:t>
            </a:r>
          </a:p>
          <a:p>
            <a:pPr marL="342900" indent="-342900">
              <a:buFont typeface="Arial" charset="0"/>
              <a:buChar char="•"/>
            </a:pPr>
            <a:r>
              <a:rPr lang="en-US" sz="2000" dirty="0"/>
              <a:t>Repeated pumping will cause the emulsion to shear which creates small particles that will clog the nozzles.</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endParaRPr lang="en-US" sz="2400" dirty="0"/>
          </a:p>
        </p:txBody>
      </p:sp>
    </p:spTree>
    <p:extLst>
      <p:ext uri="{BB962C8B-B14F-4D97-AF65-F5344CB8AC3E}">
        <p14:creationId xmlns:p14="http://schemas.microsoft.com/office/powerpoint/2010/main" val="233737585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Handling Emulsion</a:t>
            </a:r>
          </a:p>
        </p:txBody>
      </p:sp>
      <p:sp>
        <p:nvSpPr>
          <p:cNvPr id="4" name="Text Placeholder 3"/>
          <p:cNvSpPr>
            <a:spLocks noGrp="1"/>
          </p:cNvSpPr>
          <p:nvPr>
            <p:ph type="body" sz="quarter" idx="10"/>
          </p:nvPr>
        </p:nvSpPr>
        <p:spPr/>
        <p:txBody>
          <a:bodyPr/>
          <a:lstStyle/>
          <a:p>
            <a:r>
              <a:rPr lang="en-US" sz="2800" i="0" dirty="0">
                <a:solidFill>
                  <a:schemeClr val="tx1"/>
                </a:solidFill>
                <a:effectLst>
                  <a:outerShdw blurRad="50800" dist="38100" dir="2700000" algn="tl" rotWithShape="0">
                    <a:prstClr val="black">
                      <a:alpha val="40000"/>
                    </a:prstClr>
                  </a:outerShdw>
                </a:effectLst>
              </a:rPr>
              <a:t>Do Not Allow Emulsion to Freeze In The Tank</a:t>
            </a:r>
          </a:p>
          <a:p>
            <a:pPr marL="342900" indent="-342900">
              <a:buFont typeface="Arial" charset="0"/>
              <a:buChar char="•"/>
            </a:pPr>
            <a:r>
              <a:rPr lang="en-US" sz="2400" i="0" dirty="0">
                <a:solidFill>
                  <a:schemeClr val="tx1"/>
                </a:solidFill>
                <a:effectLst>
                  <a:outerShdw blurRad="50800" dist="38100" dir="2700000" algn="tl" rotWithShape="0">
                    <a:prstClr val="black">
                      <a:alpha val="40000"/>
                    </a:prstClr>
                  </a:outerShdw>
                </a:effectLst>
              </a:rPr>
              <a:t>When an emulsion freezes the asphalt and water separate causing the material to break in the tank.</a:t>
            </a:r>
          </a:p>
          <a:p>
            <a:pPr marL="342900" indent="-342900">
              <a:buFont typeface="Arial" charset="0"/>
              <a:buChar char="•"/>
            </a:pPr>
            <a:endParaRPr lang="en-US" sz="2400" i="0" dirty="0">
              <a:solidFill>
                <a:schemeClr val="tx1"/>
              </a:solidFill>
              <a:effectLst>
                <a:outerShdw blurRad="50800" dist="38100" dir="2700000" algn="tl" rotWithShape="0">
                  <a:prstClr val="black">
                    <a:alpha val="40000"/>
                  </a:prstClr>
                </a:outerShdw>
              </a:effectLst>
            </a:endParaRPr>
          </a:p>
          <a:p>
            <a:r>
              <a:rPr lang="en-US" sz="2800" i="0" dirty="0">
                <a:solidFill>
                  <a:schemeClr val="tx1"/>
                </a:solidFill>
                <a:effectLst>
                  <a:outerShdw blurRad="50800" dist="38100" dir="2700000" algn="tl" rotWithShape="0">
                    <a:prstClr val="black">
                      <a:alpha val="40000"/>
                    </a:prstClr>
                  </a:outerShdw>
                </a:effectLst>
              </a:rPr>
              <a:t>Use Diesel Fuel Properly For Pump Cleanout</a:t>
            </a:r>
          </a:p>
          <a:p>
            <a:pPr marL="342900" indent="-342900">
              <a:buFont typeface="Arial" charset="0"/>
              <a:buChar char="•"/>
            </a:pPr>
            <a:r>
              <a:rPr lang="en-US" sz="2400" i="0" dirty="0">
                <a:solidFill>
                  <a:schemeClr val="tx1"/>
                </a:solidFill>
                <a:effectLst>
                  <a:outerShdw blurRad="50800" dist="38100" dir="2700000" algn="tl" rotWithShape="0">
                    <a:prstClr val="black">
                      <a:alpha val="40000"/>
                    </a:prstClr>
                  </a:outerShdw>
                </a:effectLst>
              </a:rPr>
              <a:t>Be sure to use the </a:t>
            </a:r>
            <a:r>
              <a:rPr lang="en-US" sz="2400" i="0" dirty="0" err="1">
                <a:solidFill>
                  <a:schemeClr val="tx1"/>
                </a:solidFill>
                <a:effectLst>
                  <a:outerShdw blurRad="50800" dist="38100" dir="2700000" algn="tl" rotWithShape="0">
                    <a:prstClr val="black">
                      <a:alpha val="40000"/>
                    </a:prstClr>
                  </a:outerShdw>
                </a:effectLst>
              </a:rPr>
              <a:t>Reclaimation</a:t>
            </a:r>
            <a:r>
              <a:rPr lang="en-US" sz="2400" i="0" dirty="0">
                <a:solidFill>
                  <a:schemeClr val="tx1"/>
                </a:solidFill>
                <a:effectLst>
                  <a:outerShdw blurRad="50800" dist="38100" dir="2700000" algn="tl" rotWithShape="0">
                    <a:prstClr val="black">
                      <a:alpha val="40000"/>
                    </a:prstClr>
                  </a:outerShdw>
                </a:effectLst>
              </a:rPr>
              <a:t> Tank on the Distributor and remove all fuel prior to pumping into distributor</a:t>
            </a:r>
          </a:p>
          <a:p>
            <a:pPr marL="342900" indent="-342900">
              <a:buFont typeface="Arial" charset="0"/>
              <a:buChar char="•"/>
            </a:pPr>
            <a:r>
              <a:rPr lang="en-US" sz="2400" i="0" dirty="0">
                <a:solidFill>
                  <a:schemeClr val="tx1"/>
                </a:solidFill>
                <a:effectLst>
                  <a:outerShdw blurRad="50800" dist="38100" dir="2700000" algn="tl" rotWithShape="0">
                    <a:prstClr val="black">
                      <a:alpha val="40000"/>
                    </a:prstClr>
                  </a:outerShdw>
                </a:effectLst>
              </a:rPr>
              <a:t>Diesel fuel introduced into the distributor will change the characteristics of the emulsion.</a:t>
            </a:r>
          </a:p>
        </p:txBody>
      </p:sp>
    </p:spTree>
    <p:extLst>
      <p:ext uri="{BB962C8B-B14F-4D97-AF65-F5344CB8AC3E}">
        <p14:creationId xmlns:p14="http://schemas.microsoft.com/office/powerpoint/2010/main" val="1807474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Handling Emulsion</a:t>
            </a:r>
          </a:p>
        </p:txBody>
      </p:sp>
      <p:sp>
        <p:nvSpPr>
          <p:cNvPr id="4" name="Text Placeholder 3"/>
          <p:cNvSpPr>
            <a:spLocks noGrp="1"/>
          </p:cNvSpPr>
          <p:nvPr>
            <p:ph type="body" sz="quarter" idx="10"/>
          </p:nvPr>
        </p:nvSpPr>
        <p:spPr/>
        <p:txBody>
          <a:bodyPr/>
          <a:lstStyle/>
          <a:p>
            <a:r>
              <a:rPr lang="en-US" sz="2800" i="0" dirty="0">
                <a:effectLst>
                  <a:outerShdw blurRad="50800" dist="38100" dir="2700000" algn="tl" rotWithShape="0">
                    <a:prstClr val="black">
                      <a:alpha val="40000"/>
                    </a:prstClr>
                  </a:outerShdw>
                </a:effectLst>
              </a:rPr>
              <a:t>Do Not Add Water</a:t>
            </a:r>
          </a:p>
          <a:p>
            <a:pPr marL="342900" indent="-342900">
              <a:buFont typeface="Arial" charset="0"/>
              <a:buChar char="•"/>
            </a:pPr>
            <a:r>
              <a:rPr lang="en-US" sz="2400" i="0" dirty="0">
                <a:effectLst>
                  <a:outerShdw blurRad="50800" dist="38100" dir="2700000" algn="tl" rotWithShape="0">
                    <a:prstClr val="black">
                      <a:alpha val="40000"/>
                    </a:prstClr>
                  </a:outerShdw>
                </a:effectLst>
              </a:rPr>
              <a:t>Unless you are using an emulsion for  prime on an aggregate base, applying a cure seal to CTA or </a:t>
            </a:r>
            <a:r>
              <a:rPr lang="en-US" sz="2400" i="0" dirty="0" err="1">
                <a:effectLst>
                  <a:outerShdw blurRad="50800" dist="38100" dir="2700000" algn="tl" rotWithShape="0">
                    <a:prstClr val="black">
                      <a:alpha val="40000"/>
                    </a:prstClr>
                  </a:outerShdw>
                </a:effectLst>
              </a:rPr>
              <a:t>fogsealing</a:t>
            </a:r>
            <a:r>
              <a:rPr lang="en-US" sz="2400" i="0" dirty="0">
                <a:effectLst>
                  <a:outerShdw blurRad="50800" dist="38100" dir="2700000" algn="tl" rotWithShape="0">
                    <a:prstClr val="black">
                      <a:alpha val="40000"/>
                    </a:prstClr>
                  </a:outerShdw>
                </a:effectLst>
              </a:rPr>
              <a:t> a shoulder or rumble strip you should never add water to an emulsion..</a:t>
            </a:r>
          </a:p>
          <a:p>
            <a:pPr marL="342900" indent="-342900">
              <a:buFont typeface="Arial" charset="0"/>
              <a:buChar char="•"/>
            </a:pPr>
            <a:r>
              <a:rPr lang="en-US" sz="2400" i="0" dirty="0">
                <a:effectLst>
                  <a:outerShdw blurRad="50800" dist="38100" dir="2700000" algn="tl" rotWithShape="0">
                    <a:prstClr val="black">
                      <a:alpha val="40000"/>
                    </a:prstClr>
                  </a:outerShdw>
                </a:effectLst>
              </a:rPr>
              <a:t>By adding water to an emulsion that is used for tack you lower your residual asphalt content which can lead to bonding issues.</a:t>
            </a:r>
          </a:p>
        </p:txBody>
      </p:sp>
    </p:spTree>
    <p:extLst>
      <p:ext uri="{BB962C8B-B14F-4D97-AF65-F5344CB8AC3E}">
        <p14:creationId xmlns:p14="http://schemas.microsoft.com/office/powerpoint/2010/main" val="7515346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a:t>Upcoming Work </a:t>
            </a:r>
            <a:br>
              <a:rPr lang="en-US" dirty="0"/>
            </a:br>
            <a:r>
              <a:rPr lang="en-US" dirty="0"/>
              <a:t>Completing on Time</a:t>
            </a:r>
          </a:p>
        </p:txBody>
      </p:sp>
      <p:sp>
        <p:nvSpPr>
          <p:cNvPr id="3" name="Content Placeholder 2"/>
          <p:cNvSpPr>
            <a:spLocks noGrp="1"/>
          </p:cNvSpPr>
          <p:nvPr>
            <p:ph idx="1"/>
          </p:nvPr>
        </p:nvSpPr>
        <p:spPr>
          <a:xfrm>
            <a:off x="381000" y="2057399"/>
            <a:ext cx="8382000" cy="3886201"/>
          </a:xfrm>
        </p:spPr>
        <p:txBody>
          <a:bodyPr>
            <a:normAutofit fontScale="92500" lnSpcReduction="10000"/>
          </a:bodyPr>
          <a:lstStyle/>
          <a:p>
            <a:r>
              <a:rPr lang="en-US" dirty="0"/>
              <a:t>Upcoming work – resurfacing, TIP, preservation – and proposed ad and let dates</a:t>
            </a:r>
          </a:p>
          <a:p>
            <a:r>
              <a:rPr lang="en-US" dirty="0"/>
              <a:t>Resurfacing and Preservation Let lists – keep up to date</a:t>
            </a:r>
          </a:p>
          <a:p>
            <a:r>
              <a:rPr lang="en-US" dirty="0"/>
              <a:t>Resurfacing Project Completion data and ideas to improve</a:t>
            </a:r>
          </a:p>
          <a:p>
            <a:r>
              <a:rPr lang="en-US" dirty="0"/>
              <a:t>Pavement Marking – LD’s, capacity, paint on most NC and SR roads for resurfacing projects, long life marking by other contracts</a:t>
            </a:r>
          </a:p>
          <a:p>
            <a:endParaRPr lang="en-US" dirty="0"/>
          </a:p>
        </p:txBody>
      </p:sp>
    </p:spTree>
    <p:extLst>
      <p:ext uri="{BB962C8B-B14F-4D97-AF65-F5344CB8AC3E}">
        <p14:creationId xmlns:p14="http://schemas.microsoft.com/office/powerpoint/2010/main" val="15466698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a:latin typeface="+mn-lt"/>
              </a:rPr>
              <a:t>Contamination and Sampling</a:t>
            </a:r>
            <a:endParaRPr lang="en-US" dirty="0">
              <a:latin typeface="+mn-lt"/>
            </a:endParaRPr>
          </a:p>
        </p:txBody>
      </p:sp>
      <p:sp>
        <p:nvSpPr>
          <p:cNvPr id="3" name="Content Placeholder 2"/>
          <p:cNvSpPr>
            <a:spLocks noGrp="1"/>
          </p:cNvSpPr>
          <p:nvPr>
            <p:ph idx="1"/>
          </p:nvPr>
        </p:nvSpPr>
        <p:spPr>
          <a:xfrm>
            <a:off x="381000" y="1412874"/>
            <a:ext cx="8382000" cy="4225925"/>
          </a:xfrm>
        </p:spPr>
        <p:txBody>
          <a:bodyPr>
            <a:normAutofit lnSpcReduction="10000"/>
          </a:bodyPr>
          <a:lstStyle/>
          <a:p>
            <a:pPr marL="0" indent="0">
              <a:buNone/>
            </a:pPr>
            <a:r>
              <a:rPr lang="en-US" sz="2000" dirty="0">
                <a:solidFill>
                  <a:schemeClr val="accent1">
                    <a:lumMod val="60000"/>
                    <a:lumOff val="40000"/>
                  </a:schemeClr>
                </a:solidFill>
                <a:latin typeface="+mj-lt"/>
              </a:rPr>
              <a:t>Emulsions are chemical systems, they should never be mixed with other types of emulsions, they should never be mixed with other chemicals</a:t>
            </a:r>
            <a:r>
              <a:rPr lang="en-US" sz="2000" dirty="0">
                <a:latin typeface="+mj-lt"/>
              </a:rPr>
              <a:t>. </a:t>
            </a:r>
            <a:r>
              <a:rPr lang="en-US" sz="2000" dirty="0"/>
              <a:t>Never mix emulsions from different producers. </a:t>
            </a:r>
            <a:endParaRPr lang="en-US" sz="2000" dirty="0">
              <a:latin typeface="+mj-lt"/>
            </a:endParaRPr>
          </a:p>
          <a:p>
            <a:pPr marL="0" indent="0">
              <a:buNone/>
            </a:pPr>
            <a:endParaRPr lang="en-US" sz="2000" dirty="0">
              <a:latin typeface="+mj-lt"/>
            </a:endParaRPr>
          </a:p>
          <a:p>
            <a:pPr marL="0" indent="0">
              <a:buNone/>
            </a:pPr>
            <a:r>
              <a:rPr lang="en-US" sz="2000" dirty="0">
                <a:latin typeface="+mj-lt"/>
              </a:rPr>
              <a:t>For emulsions cleanliness is very important. A sloppy operation will produce problems. When an emulsion comes in contact with air it can begin to break. </a:t>
            </a:r>
          </a:p>
          <a:p>
            <a:pPr marL="0" indent="0">
              <a:buNone/>
            </a:pPr>
            <a:endParaRPr lang="en-US" sz="2000" dirty="0">
              <a:latin typeface="+mj-lt"/>
            </a:endParaRPr>
          </a:p>
          <a:p>
            <a:pPr marL="0" indent="0">
              <a:buNone/>
            </a:pPr>
            <a:r>
              <a:rPr lang="en-US" sz="2000" dirty="0">
                <a:latin typeface="+mj-lt"/>
              </a:rPr>
              <a:t>Distributors and tankers should be clean and flushed between loads. New material should not be pumped in on top of old material, especially different grades</a:t>
            </a:r>
            <a:r>
              <a:rPr lang="en-US" sz="2000" dirty="0"/>
              <a:t>.</a:t>
            </a:r>
            <a:r>
              <a:rPr lang="en-US" sz="2000" dirty="0">
                <a:latin typeface="+mj-lt"/>
              </a:rPr>
              <a:t> Diesel fuel is a common contaminant that is known to destabilize an emulsion. </a:t>
            </a:r>
          </a:p>
          <a:p>
            <a:pPr marL="0" indent="0">
              <a:buNone/>
            </a:pPr>
            <a:r>
              <a:rPr lang="en-US" sz="2000" dirty="0">
                <a:latin typeface="+mj-lt"/>
              </a:rPr>
              <a:t>Emulsion Sampling – Follow AASHTO R66, Before sampling contact M&amp;T to be sure proper protocol is followed. Results indicating a failing sample may be false if protocol not followed; needlessly causing frustration, confusion and wasted time.</a:t>
            </a:r>
          </a:p>
        </p:txBody>
      </p:sp>
    </p:spTree>
    <p:extLst>
      <p:ext uri="{BB962C8B-B14F-4D97-AF65-F5344CB8AC3E}">
        <p14:creationId xmlns:p14="http://schemas.microsoft.com/office/powerpoint/2010/main" val="152090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555310" cy="1524000"/>
          </a:xfrm>
        </p:spPr>
        <p:txBody>
          <a:bodyPr/>
          <a:lstStyle/>
          <a:p>
            <a:pPr algn="ctr"/>
            <a:r>
              <a:rPr lang="en-US" dirty="0"/>
              <a:t>Pave After Emulsion Breaks</a:t>
            </a:r>
          </a:p>
        </p:txBody>
      </p:sp>
      <p:sp>
        <p:nvSpPr>
          <p:cNvPr id="4" name="Text Placeholder 3"/>
          <p:cNvSpPr>
            <a:spLocks noGrp="1"/>
          </p:cNvSpPr>
          <p:nvPr>
            <p:ph type="body" sz="quarter" idx="10"/>
          </p:nvPr>
        </p:nvSpPr>
        <p:spPr>
          <a:xfrm>
            <a:off x="685800" y="1447800"/>
            <a:ext cx="7690114" cy="1384994"/>
          </a:xfrm>
        </p:spPr>
        <p:txBody>
          <a:bodyPr/>
          <a:lstStyle/>
          <a:p>
            <a:r>
              <a:rPr lang="en-US" sz="2400" i="0" dirty="0">
                <a:effectLst>
                  <a:outerShdw blurRad="50800" dist="38100" dir="2700000" algn="tl" rotWithShape="0">
                    <a:prstClr val="black">
                      <a:alpha val="40000"/>
                    </a:prstClr>
                  </a:outerShdw>
                </a:effectLst>
              </a:rPr>
              <a:t>Allow Time For  Emulsion To Break Prior To Paving</a:t>
            </a:r>
          </a:p>
          <a:p>
            <a:pPr marL="342900" indent="-342900">
              <a:buFont typeface="Arial" charset="0"/>
              <a:buChar char="•"/>
            </a:pPr>
            <a:r>
              <a:rPr lang="en-US" sz="2400" i="0" dirty="0">
                <a:effectLst>
                  <a:outerShdw blurRad="50800" dist="38100" dir="2700000" algn="tl" rotWithShape="0">
                    <a:prstClr val="black">
                      <a:alpha val="40000"/>
                    </a:prstClr>
                  </a:outerShdw>
                </a:effectLst>
              </a:rPr>
              <a:t>The length of time depends upon environmental factors and application rate</a:t>
            </a:r>
          </a:p>
          <a:p>
            <a:pPr marL="342900" indent="-342900">
              <a:buFont typeface="Arial" charset="0"/>
              <a:buChar char="•"/>
            </a:pPr>
            <a:r>
              <a:rPr lang="en-US" sz="2400" i="0" dirty="0">
                <a:effectLst>
                  <a:outerShdw blurRad="50800" dist="38100" dir="2700000" algn="tl" rotWithShape="0">
                    <a:prstClr val="black">
                      <a:alpha val="40000"/>
                    </a:prstClr>
                  </a:outerShdw>
                </a:effectLst>
              </a:rPr>
              <a:t>When it is hot outside emulsion breaks quicker (few minutes)</a:t>
            </a:r>
          </a:p>
          <a:p>
            <a:pPr marL="342900" indent="-342900">
              <a:buFont typeface="Arial" charset="0"/>
              <a:buChar char="•"/>
            </a:pPr>
            <a:r>
              <a:rPr lang="en-US" sz="2400" i="0" dirty="0">
                <a:effectLst>
                  <a:outerShdw blurRad="50800" dist="38100" dir="2700000" algn="tl" rotWithShape="0">
                    <a:prstClr val="black">
                      <a:alpha val="40000"/>
                    </a:prstClr>
                  </a:outerShdw>
                </a:effectLst>
              </a:rPr>
              <a:t>When it is windy emulsion breaks quicker (few minutes)</a:t>
            </a:r>
          </a:p>
          <a:p>
            <a:pPr marL="342900" indent="-342900">
              <a:buFont typeface="Arial" charset="0"/>
              <a:buChar char="•"/>
            </a:pPr>
            <a:r>
              <a:rPr lang="en-US" sz="2400" i="0" dirty="0">
                <a:effectLst>
                  <a:outerShdw blurRad="50800" dist="38100" dir="2700000" algn="tl" rotWithShape="0">
                    <a:prstClr val="black">
                      <a:alpha val="40000"/>
                    </a:prstClr>
                  </a:outerShdw>
                </a:effectLst>
              </a:rPr>
              <a:t>When it’s cold outside emulsion breaks slower (several minutes)</a:t>
            </a:r>
          </a:p>
          <a:p>
            <a:pPr marL="342900" indent="-342900">
              <a:buFont typeface="Arial" charset="0"/>
              <a:buChar char="•"/>
            </a:pPr>
            <a:r>
              <a:rPr lang="en-US" sz="2400" i="0" dirty="0">
                <a:effectLst>
                  <a:outerShdw blurRad="50800" dist="38100" dir="2700000" algn="tl" rotWithShape="0">
                    <a:prstClr val="black">
                      <a:alpha val="40000"/>
                    </a:prstClr>
                  </a:outerShdw>
                </a:effectLst>
              </a:rPr>
              <a:t>When there is  more moisture in the air emulsion breaks slower (several minutes)</a:t>
            </a:r>
          </a:p>
          <a:p>
            <a:pPr marL="342900" indent="-342900">
              <a:buFont typeface="Arial" charset="0"/>
              <a:buChar char="•"/>
            </a:pPr>
            <a:r>
              <a:rPr lang="en-US" sz="2400" i="0" dirty="0">
                <a:effectLst>
                  <a:outerShdw blurRad="50800" dist="38100" dir="2700000" algn="tl" rotWithShape="0">
                    <a:prstClr val="black">
                      <a:alpha val="40000"/>
                    </a:prstClr>
                  </a:outerShdw>
                </a:effectLst>
              </a:rPr>
              <a:t>Higher application rate- emulsion takes longer to break</a:t>
            </a:r>
          </a:p>
          <a:p>
            <a:pPr marL="342900" indent="-342900">
              <a:buFont typeface="Arial" charset="0"/>
              <a:buChar char="•"/>
            </a:pPr>
            <a:r>
              <a:rPr lang="en-US" sz="2400" i="0" dirty="0">
                <a:effectLst>
                  <a:outerShdw blurRad="50800" dist="38100" dir="2700000" algn="tl" rotWithShape="0">
                    <a:prstClr val="black">
                      <a:alpha val="40000"/>
                    </a:prstClr>
                  </a:outerShdw>
                </a:effectLst>
              </a:rPr>
              <a:t>When emulsion breaks it changes color from brown to black (as the water evaporates)</a:t>
            </a:r>
          </a:p>
          <a:p>
            <a:pPr marL="342900" indent="-342900">
              <a:buFont typeface="Arial" charset="0"/>
              <a:buChar char="•"/>
            </a:pPr>
            <a:r>
              <a:rPr lang="en-US" sz="2400" i="0" dirty="0">
                <a:effectLst>
                  <a:outerShdw blurRad="50800" dist="38100" dir="2700000" algn="tl" rotWithShape="0">
                    <a:prstClr val="black">
                      <a:alpha val="40000"/>
                    </a:prstClr>
                  </a:outerShdw>
                </a:effectLst>
              </a:rPr>
              <a:t>Paving before emulsion breaks can lead to bonding issues </a:t>
            </a:r>
          </a:p>
          <a:p>
            <a:pPr marL="342900" indent="-342900">
              <a:buFont typeface="Arial" charset="0"/>
              <a:buChar char="•"/>
            </a:pPr>
            <a:endParaRPr lang="en-US" sz="2400" i="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3132005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276600"/>
            <a:ext cx="8382000" cy="685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dirty="0"/>
              <a:t>Questions and Comments?</a:t>
            </a:r>
          </a:p>
        </p:txBody>
      </p:sp>
    </p:spTree>
    <p:extLst>
      <p:ext uri="{BB962C8B-B14F-4D97-AF65-F5344CB8AC3E}">
        <p14:creationId xmlns:p14="http://schemas.microsoft.com/office/powerpoint/2010/main" val="12288639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Completing on Time</a:t>
            </a:r>
          </a:p>
        </p:txBody>
      </p:sp>
      <p:sp>
        <p:nvSpPr>
          <p:cNvPr id="3" name="Content Placeholder 2"/>
          <p:cNvSpPr>
            <a:spLocks noGrp="1"/>
          </p:cNvSpPr>
          <p:nvPr>
            <p:ph idx="1"/>
          </p:nvPr>
        </p:nvSpPr>
        <p:spPr>
          <a:xfrm>
            <a:off x="381000" y="1412875"/>
            <a:ext cx="8382000" cy="2893100"/>
          </a:xfrm>
        </p:spPr>
        <p:txBody>
          <a:bodyPr/>
          <a:lstStyle/>
          <a:p>
            <a:r>
              <a:rPr lang="en-US" sz="2800" dirty="0"/>
              <a:t>Problem resolution </a:t>
            </a:r>
          </a:p>
          <a:p>
            <a:pPr lvl="1">
              <a:buFontTx/>
              <a:buChar char="-"/>
            </a:pPr>
            <a:r>
              <a:rPr lang="en-US" sz="2400" dirty="0"/>
              <a:t>early and often communication </a:t>
            </a:r>
          </a:p>
          <a:p>
            <a:pPr lvl="1">
              <a:buFontTx/>
              <a:buChar char="-"/>
            </a:pPr>
            <a:r>
              <a:rPr lang="en-US" sz="2400" dirty="0"/>
              <a:t>escalation process with timeframes</a:t>
            </a:r>
          </a:p>
          <a:p>
            <a:r>
              <a:rPr lang="en-US" sz="2800" dirty="0"/>
              <a:t>Importance of good and timely decisions</a:t>
            </a:r>
          </a:p>
          <a:p>
            <a:pPr lvl="1">
              <a:buFontTx/>
              <a:buChar char="-"/>
            </a:pPr>
            <a:r>
              <a:rPr lang="en-US" sz="2400" dirty="0"/>
              <a:t>Completion record – we all share </a:t>
            </a:r>
            <a:r>
              <a:rPr lang="en-US" sz="2400"/>
              <a:t>this record</a:t>
            </a:r>
            <a:endParaRPr lang="en-US" sz="2400" dirty="0"/>
          </a:p>
          <a:p>
            <a:pPr lvl="1">
              <a:buFontTx/>
              <a:buChar char="-"/>
            </a:pPr>
            <a:r>
              <a:rPr lang="en-US" sz="2400" dirty="0"/>
              <a:t>Future funding</a:t>
            </a:r>
          </a:p>
          <a:p>
            <a:pPr lvl="1">
              <a:buFontTx/>
              <a:buChar char="-"/>
            </a:pPr>
            <a:r>
              <a:rPr lang="en-US" sz="2400" dirty="0"/>
              <a:t>Impact on other projects</a:t>
            </a:r>
          </a:p>
        </p:txBody>
      </p:sp>
    </p:spTree>
    <p:extLst>
      <p:ext uri="{BB962C8B-B14F-4D97-AF65-F5344CB8AC3E}">
        <p14:creationId xmlns:p14="http://schemas.microsoft.com/office/powerpoint/2010/main" val="10871736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Working Together</a:t>
            </a:r>
          </a:p>
        </p:txBody>
      </p:sp>
      <p:sp>
        <p:nvSpPr>
          <p:cNvPr id="3" name="Content Placeholder 2"/>
          <p:cNvSpPr>
            <a:spLocks noGrp="1"/>
          </p:cNvSpPr>
          <p:nvPr>
            <p:ph idx="1"/>
          </p:nvPr>
        </p:nvSpPr>
        <p:spPr>
          <a:xfrm>
            <a:off x="381000" y="1412875"/>
            <a:ext cx="8382000" cy="4302716"/>
          </a:xfrm>
        </p:spPr>
        <p:txBody>
          <a:bodyPr/>
          <a:lstStyle/>
          <a:p>
            <a:r>
              <a:rPr lang="en-US" dirty="0"/>
              <a:t>Levels of Experience </a:t>
            </a:r>
          </a:p>
          <a:p>
            <a:pPr lvl="1">
              <a:buFontTx/>
              <a:buChar char="-"/>
            </a:pPr>
            <a:r>
              <a:rPr lang="en-US" dirty="0"/>
              <a:t>Teamwork </a:t>
            </a:r>
          </a:p>
          <a:p>
            <a:pPr lvl="1">
              <a:buFontTx/>
              <a:buChar char="-"/>
            </a:pPr>
            <a:r>
              <a:rPr lang="en-US" dirty="0"/>
              <a:t>Learning from each other </a:t>
            </a:r>
          </a:p>
          <a:p>
            <a:pPr lvl="1">
              <a:buFontTx/>
              <a:buChar char="-"/>
            </a:pPr>
            <a:r>
              <a:rPr lang="en-US" dirty="0"/>
              <a:t>If you don’t know find out – don</a:t>
            </a:r>
            <a:r>
              <a:rPr lang="uk-UA" dirty="0"/>
              <a:t>’</a:t>
            </a:r>
            <a:r>
              <a:rPr lang="en-US" dirty="0"/>
              <a:t>t just say no</a:t>
            </a:r>
          </a:p>
          <a:p>
            <a:r>
              <a:rPr lang="en-US" dirty="0"/>
              <a:t>Use of CEI </a:t>
            </a:r>
          </a:p>
          <a:p>
            <a:pPr lvl="1">
              <a:buFontTx/>
              <a:buChar char="-"/>
            </a:pPr>
            <a:r>
              <a:rPr lang="en-US" dirty="0"/>
              <a:t>Increasing – not going away </a:t>
            </a:r>
          </a:p>
          <a:p>
            <a:pPr lvl="1">
              <a:buFontTx/>
              <a:buChar char="-"/>
            </a:pPr>
            <a:r>
              <a:rPr lang="en-US" dirty="0"/>
              <a:t>Number of CEI inspectors on projects </a:t>
            </a:r>
          </a:p>
          <a:p>
            <a:pPr lvl="1">
              <a:buFontTx/>
              <a:buChar char="-"/>
            </a:pPr>
            <a:r>
              <a:rPr lang="en-US" dirty="0"/>
              <a:t>Keeping up with the cost </a:t>
            </a:r>
          </a:p>
          <a:p>
            <a:pPr lvl="1">
              <a:buFontTx/>
              <a:buChar char="-"/>
            </a:pPr>
            <a:r>
              <a:rPr lang="en-US" dirty="0"/>
              <a:t>Previous NCDOT Experience?</a:t>
            </a:r>
          </a:p>
        </p:txBody>
      </p:sp>
    </p:spTree>
    <p:extLst>
      <p:ext uri="{BB962C8B-B14F-4D97-AF65-F5344CB8AC3E}">
        <p14:creationId xmlns:p14="http://schemas.microsoft.com/office/powerpoint/2010/main" val="4010463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Intent and Flexibility</a:t>
            </a:r>
          </a:p>
        </p:txBody>
      </p:sp>
      <p:sp>
        <p:nvSpPr>
          <p:cNvPr id="3" name="Content Placeholder 2"/>
          <p:cNvSpPr>
            <a:spLocks noGrp="1"/>
          </p:cNvSpPr>
          <p:nvPr>
            <p:ph idx="1"/>
          </p:nvPr>
        </p:nvSpPr>
        <p:spPr>
          <a:xfrm>
            <a:off x="381000" y="1412874"/>
            <a:ext cx="8382000" cy="4606925"/>
          </a:xfrm>
        </p:spPr>
        <p:txBody>
          <a:bodyPr>
            <a:normAutofit lnSpcReduction="10000"/>
          </a:bodyPr>
          <a:lstStyle/>
          <a:p>
            <a:r>
              <a:rPr lang="en-US" dirty="0"/>
              <a:t>Holiday Time Restrictions</a:t>
            </a:r>
          </a:p>
          <a:p>
            <a:pPr lvl="1">
              <a:buFontTx/>
              <a:buChar char="-"/>
            </a:pPr>
            <a:r>
              <a:rPr lang="en-US" dirty="0"/>
              <a:t>intent </a:t>
            </a:r>
          </a:p>
          <a:p>
            <a:pPr lvl="1">
              <a:buFontTx/>
              <a:buChar char="-"/>
            </a:pPr>
            <a:r>
              <a:rPr lang="en-US" dirty="0"/>
              <a:t>all holidays the same? </a:t>
            </a:r>
          </a:p>
          <a:p>
            <a:pPr lvl="1">
              <a:buFontTx/>
              <a:buChar char="-"/>
            </a:pPr>
            <a:r>
              <a:rPr lang="en-US" dirty="0"/>
              <a:t>all routes the same?</a:t>
            </a:r>
          </a:p>
          <a:p>
            <a:r>
              <a:rPr lang="en-US" dirty="0"/>
              <a:t>Lane Closure Time Restrictions </a:t>
            </a:r>
          </a:p>
          <a:p>
            <a:pPr lvl="1">
              <a:buFontTx/>
              <a:buChar char="-"/>
            </a:pPr>
            <a:r>
              <a:rPr lang="en-US" dirty="0"/>
              <a:t>staging vs lane closure </a:t>
            </a:r>
          </a:p>
          <a:p>
            <a:pPr lvl="1">
              <a:buFontTx/>
              <a:buChar char="-"/>
            </a:pPr>
            <a:r>
              <a:rPr lang="en-US" dirty="0"/>
              <a:t>if traffic allows get to work </a:t>
            </a:r>
          </a:p>
          <a:p>
            <a:r>
              <a:rPr lang="en-US" dirty="0"/>
              <a:t>Working During Seasonal Limitations  </a:t>
            </a:r>
          </a:p>
          <a:p>
            <a:pPr lvl="1">
              <a:buFontTx/>
              <a:buChar char="-"/>
            </a:pPr>
            <a:r>
              <a:rPr lang="en-US" dirty="0"/>
              <a:t>Contractors - communicate the desire early  </a:t>
            </a:r>
          </a:p>
          <a:p>
            <a:pPr lvl="1">
              <a:buFontTx/>
              <a:buChar char="-"/>
            </a:pPr>
            <a:r>
              <a:rPr lang="en-US" dirty="0"/>
              <a:t>NCDOT - allow if weather permits</a:t>
            </a:r>
          </a:p>
        </p:txBody>
      </p:sp>
    </p:spTree>
    <p:extLst>
      <p:ext uri="{BB962C8B-B14F-4D97-AF65-F5344CB8AC3E}">
        <p14:creationId xmlns:p14="http://schemas.microsoft.com/office/powerpoint/2010/main" val="17378367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0188"/>
            <a:ext cx="8153400" cy="664797"/>
          </a:xfrm>
        </p:spPr>
        <p:txBody>
          <a:bodyPr/>
          <a:lstStyle/>
          <a:p>
            <a:pPr algn="ctr"/>
            <a:r>
              <a:rPr lang="en-US" dirty="0"/>
              <a:t>General Summit Topics</a:t>
            </a:r>
          </a:p>
        </p:txBody>
      </p:sp>
      <p:sp>
        <p:nvSpPr>
          <p:cNvPr id="3" name="Content Placeholder 2"/>
          <p:cNvSpPr>
            <a:spLocks noGrp="1"/>
          </p:cNvSpPr>
          <p:nvPr>
            <p:ph idx="1"/>
          </p:nvPr>
        </p:nvSpPr>
        <p:spPr>
          <a:xfrm>
            <a:off x="381000" y="1412875"/>
            <a:ext cx="8382000" cy="4759326"/>
          </a:xfrm>
        </p:spPr>
        <p:txBody>
          <a:bodyPr>
            <a:normAutofit fontScale="85000" lnSpcReduction="20000"/>
          </a:bodyPr>
          <a:lstStyle/>
          <a:p>
            <a:r>
              <a:rPr lang="en-US" dirty="0"/>
              <a:t>Patching cost greater than or equal to 10% of estimate – major item – therefore subject to overrun/underrun</a:t>
            </a:r>
          </a:p>
          <a:p>
            <a:r>
              <a:rPr lang="en-US" dirty="0"/>
              <a:t>Mill &amp; Fill vs Patching and Overlay and Shoulder Work</a:t>
            </a:r>
          </a:p>
          <a:p>
            <a:r>
              <a:rPr lang="en-US" dirty="0"/>
              <a:t>OGFC Tie-in at Bridges </a:t>
            </a:r>
          </a:p>
          <a:p>
            <a:pPr lvl="1">
              <a:buFontTx/>
              <a:buChar char="-"/>
            </a:pPr>
            <a:r>
              <a:rPr lang="en-US" sz="2400" dirty="0"/>
              <a:t>One mix type going forward – FC-1 Modified</a:t>
            </a:r>
          </a:p>
          <a:p>
            <a:pPr lvl="1">
              <a:buFontTx/>
              <a:buChar char="-"/>
            </a:pPr>
            <a:r>
              <a:rPr lang="en-US" sz="2400" dirty="0"/>
              <a:t>Taper 50’ from the bridge - no milled butt joint</a:t>
            </a:r>
          </a:p>
          <a:p>
            <a:r>
              <a:rPr lang="en-US" dirty="0"/>
              <a:t>Utility adjustments and rings </a:t>
            </a:r>
          </a:p>
          <a:p>
            <a:r>
              <a:rPr lang="en-US" dirty="0"/>
              <a:t>Small Quantity Density Acceptance – testing turnaround time</a:t>
            </a:r>
          </a:p>
          <a:p>
            <a:r>
              <a:rPr lang="en-US" dirty="0"/>
              <a:t>Timely Payment of Monthly Estimate</a:t>
            </a:r>
          </a:p>
          <a:p>
            <a:r>
              <a:rPr lang="en-US" dirty="0"/>
              <a:t>How to investigate pavement concerns/issues    </a:t>
            </a:r>
          </a:p>
          <a:p>
            <a:pPr marL="0" indent="0">
              <a:buNone/>
            </a:pPr>
            <a:r>
              <a:rPr lang="en-US" dirty="0"/>
              <a:t>    </a:t>
            </a:r>
            <a:r>
              <a:rPr lang="en-US" sz="2800" dirty="0"/>
              <a:t>   -    </a:t>
            </a:r>
            <a:r>
              <a:rPr lang="en-US" sz="2300" dirty="0"/>
              <a:t>Don</a:t>
            </a:r>
            <a:r>
              <a:rPr lang="uk-UA" sz="2300" dirty="0"/>
              <a:t>’</a:t>
            </a:r>
            <a:r>
              <a:rPr lang="en-US" sz="2300" dirty="0"/>
              <a:t>t core first, you are making weak spot/pothole – observe, discuss</a:t>
            </a:r>
          </a:p>
          <a:p>
            <a:pPr marL="0" indent="0">
              <a:buNone/>
            </a:pPr>
            <a:r>
              <a:rPr lang="en-US" sz="2300" dirty="0"/>
              <a:t>         -     Get expert feedback – SPCE, ACE and Pavement Specialists</a:t>
            </a:r>
          </a:p>
          <a:p>
            <a:endParaRPr lang="en-US" dirty="0"/>
          </a:p>
          <a:p>
            <a:endParaRPr lang="en-US" dirty="0"/>
          </a:p>
        </p:txBody>
      </p:sp>
    </p:spTree>
    <p:extLst>
      <p:ext uri="{BB962C8B-B14F-4D97-AF65-F5344CB8AC3E}">
        <p14:creationId xmlns:p14="http://schemas.microsoft.com/office/powerpoint/2010/main" val="20446580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Summit Topics</a:t>
            </a:r>
          </a:p>
        </p:txBody>
      </p:sp>
      <p:sp>
        <p:nvSpPr>
          <p:cNvPr id="3" name="Content Placeholder 2"/>
          <p:cNvSpPr>
            <a:spLocks noGrp="1"/>
          </p:cNvSpPr>
          <p:nvPr>
            <p:ph idx="1"/>
          </p:nvPr>
        </p:nvSpPr>
        <p:spPr>
          <a:xfrm>
            <a:off x="381000" y="1412874"/>
            <a:ext cx="8382000" cy="4149725"/>
          </a:xfrm>
        </p:spPr>
        <p:txBody>
          <a:bodyPr>
            <a:normAutofit/>
          </a:bodyPr>
          <a:lstStyle/>
          <a:p>
            <a:r>
              <a:rPr lang="en-US" dirty="0"/>
              <a:t>Combining B&amp;C mixes</a:t>
            </a:r>
          </a:p>
          <a:p>
            <a:pPr lvl="1">
              <a:buFontTx/>
              <a:buChar char="-"/>
            </a:pPr>
            <a:r>
              <a:rPr lang="en-US" dirty="0"/>
              <a:t>Decreased rut criteria, increased ESALS </a:t>
            </a:r>
          </a:p>
          <a:p>
            <a:pPr lvl="1">
              <a:buFontTx/>
              <a:buChar char="-"/>
            </a:pPr>
            <a:r>
              <a:rPr lang="en-US" dirty="0"/>
              <a:t>New “B” on more routes</a:t>
            </a:r>
          </a:p>
          <a:p>
            <a:pPr lvl="1">
              <a:buFontTx/>
              <a:buChar char="-"/>
            </a:pPr>
            <a:r>
              <a:rPr lang="en-US" dirty="0"/>
              <a:t>Eliminated 70-22 liquid</a:t>
            </a:r>
          </a:p>
          <a:p>
            <a:pPr lvl="1">
              <a:buFontTx/>
              <a:buChar char="-"/>
            </a:pPr>
            <a:r>
              <a:rPr lang="en-US" dirty="0"/>
              <a:t>One base and one intermediate</a:t>
            </a:r>
          </a:p>
          <a:p>
            <a:pPr lvl="1">
              <a:buFontTx/>
              <a:buChar char="-"/>
            </a:pPr>
            <a:r>
              <a:rPr lang="en-US" dirty="0"/>
              <a:t>Converting mixes - no new control strip</a:t>
            </a:r>
          </a:p>
          <a:p>
            <a:r>
              <a:rPr lang="en-US" dirty="0"/>
              <a:t>Emulsion Review</a:t>
            </a:r>
          </a:p>
          <a:p>
            <a:endParaRPr lang="en-US" sz="1800" dirty="0"/>
          </a:p>
        </p:txBody>
      </p:sp>
    </p:spTree>
    <p:extLst>
      <p:ext uri="{BB962C8B-B14F-4D97-AF65-F5344CB8AC3E}">
        <p14:creationId xmlns:p14="http://schemas.microsoft.com/office/powerpoint/2010/main" val="5345270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9585"/>
            <a:ext cx="7043208" cy="1523494"/>
          </a:xfrm>
        </p:spPr>
        <p:txBody>
          <a:bodyPr/>
          <a:lstStyle/>
          <a:p>
            <a:r>
              <a:rPr lang="en-US" dirty="0">
                <a:solidFill>
                  <a:schemeClr val="accent5">
                    <a:lumMod val="60000"/>
                    <a:lumOff val="40000"/>
                  </a:schemeClr>
                </a:solidFill>
              </a:rPr>
              <a:t>                 What is an              	    Asphalt Emulsion?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4208" y="4700971"/>
            <a:ext cx="2194560" cy="164592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8768" y="4700971"/>
            <a:ext cx="2194560" cy="164592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396" y="4700971"/>
            <a:ext cx="2793739" cy="1645920"/>
          </a:xfrm>
          <a:prstGeom prst="rect">
            <a:avLst/>
          </a:prstGeom>
        </p:spPr>
      </p:pic>
      <p:sp>
        <p:nvSpPr>
          <p:cNvPr id="9" name="Rectangle 8"/>
          <p:cNvSpPr/>
          <p:nvPr/>
        </p:nvSpPr>
        <p:spPr>
          <a:xfrm>
            <a:off x="827396" y="1906501"/>
            <a:ext cx="7175932" cy="2651047"/>
          </a:xfrm>
          <a:prstGeom prst="rect">
            <a:avLst/>
          </a:prstGeom>
        </p:spPr>
        <p:txBody>
          <a:bodyPr wrap="square">
            <a:spAutoFit/>
          </a:bodyPr>
          <a:lstStyle/>
          <a:p>
            <a:pPr marL="342900" marR="0" lvl="0" indent="-342900">
              <a:lnSpc>
                <a:spcPct val="107000"/>
              </a:lnSpc>
              <a:spcBef>
                <a:spcPts val="0"/>
              </a:spcBef>
              <a:spcAft>
                <a:spcPts val="800"/>
              </a:spcAft>
              <a:buFont typeface="Courier New" panose="02070309020205020404" pitchFamily="49" charset="0"/>
              <a:buChar char="o"/>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An  asphalt emulsion is performance grade asphalt suspended in water using acid and surfactant.</a:t>
            </a:r>
          </a:p>
          <a:p>
            <a:pPr marL="342900" marR="0" lvl="0" indent="-342900">
              <a:lnSpc>
                <a:spcPct val="107000"/>
              </a:lnSpc>
              <a:spcBef>
                <a:spcPts val="0"/>
              </a:spcBef>
              <a:spcAft>
                <a:spcPts val="800"/>
              </a:spcAft>
              <a:buFont typeface="Courier New" panose="02070309020205020404" pitchFamily="49" charset="0"/>
              <a:buChar char="o"/>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Emulsion is made from varying types of  performance grade asphalts.</a:t>
            </a:r>
          </a:p>
          <a:p>
            <a:pPr marL="342900" marR="0" lvl="0" indent="-342900">
              <a:lnSpc>
                <a:spcPct val="107000"/>
              </a:lnSpc>
              <a:spcBef>
                <a:spcPts val="0"/>
              </a:spcBef>
              <a:spcAft>
                <a:spcPts val="800"/>
              </a:spcAft>
              <a:buFont typeface="Courier New" panose="02070309020205020404" pitchFamily="49" charset="0"/>
              <a:buChar char="o"/>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Emulsion is used in many highway maintenance applications.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4655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7201"/>
            <a:ext cx="7956153" cy="1540554"/>
          </a:xfrm>
        </p:spPr>
        <p:txBody>
          <a:bodyPr/>
          <a:lstStyle/>
          <a:p>
            <a:r>
              <a:rPr lang="en-US" dirty="0"/>
              <a:t>    How Is An Emulsion Made? </a:t>
            </a:r>
          </a:p>
        </p:txBody>
      </p:sp>
      <p:sp>
        <p:nvSpPr>
          <p:cNvPr id="3" name="Subtitle 2"/>
          <p:cNvSpPr>
            <a:spLocks noGrp="1"/>
          </p:cNvSpPr>
          <p:nvPr>
            <p:ph type="subTitle" idx="1"/>
          </p:nvPr>
        </p:nvSpPr>
        <p:spPr>
          <a:xfrm>
            <a:off x="821795" y="5680549"/>
            <a:ext cx="7043208" cy="995065"/>
          </a:xfrm>
        </p:spPr>
        <p:txBody>
          <a:bodyPr/>
          <a:lstStyle/>
          <a:p>
            <a:endParaRPr lang="en-US"/>
          </a:p>
          <a:p>
            <a:endParaRPr lang="en-US"/>
          </a:p>
          <a:p>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5594" y="4114800"/>
            <a:ext cx="3741607" cy="2560814"/>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48" y="4114800"/>
            <a:ext cx="3721097" cy="2564226"/>
          </a:xfrm>
          <a:prstGeom prst="rect">
            <a:avLst/>
          </a:prstGeom>
        </p:spPr>
      </p:pic>
      <p:sp>
        <p:nvSpPr>
          <p:cNvPr id="6" name="Rectangle 5"/>
          <p:cNvSpPr/>
          <p:nvPr/>
        </p:nvSpPr>
        <p:spPr>
          <a:xfrm>
            <a:off x="722048" y="1648298"/>
            <a:ext cx="7445153" cy="2153282"/>
          </a:xfrm>
          <a:prstGeom prst="rect">
            <a:avLst/>
          </a:prstGeom>
        </p:spPr>
        <p:txBody>
          <a:bodyPr wrap="square">
            <a:spAutoFit/>
          </a:bodyPr>
          <a:lstStyle/>
          <a:p>
            <a:pPr marL="342900" marR="0" lvl="0" indent="-342900">
              <a:lnSpc>
                <a:spcPct val="107000"/>
              </a:lnSpc>
              <a:spcBef>
                <a:spcPts val="0"/>
              </a:spcBef>
              <a:spcAft>
                <a:spcPts val="800"/>
              </a:spcAft>
              <a:buFont typeface="Courier New" panose="02070309020205020404" pitchFamily="49" charset="0"/>
              <a:buChar char="o"/>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Asphalt, water, acid and a surfactant are combined using a colloid mill.</a:t>
            </a:r>
          </a:p>
          <a:p>
            <a:pPr marL="342900" marR="0" lvl="0" indent="-342900">
              <a:lnSpc>
                <a:spcPct val="107000"/>
              </a:lnSpc>
              <a:spcBef>
                <a:spcPts val="0"/>
              </a:spcBef>
              <a:spcAft>
                <a:spcPts val="800"/>
              </a:spcAft>
              <a:buFont typeface="Courier New" panose="02070309020205020404" pitchFamily="49" charset="0"/>
              <a:buChar char="o"/>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All of these ingredients are combined into micron sized particles and the finished product, asphalt emulsion, is then pumped out to storage tanks.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497900"/>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rays design)</Template>
  <TotalTime>1313</TotalTime>
  <Words>1461</Words>
  <Application>Microsoft Office PowerPoint</Application>
  <PresentationFormat>On-screen Show (4:3)</PresentationFormat>
  <Paragraphs>165</Paragraphs>
  <Slides>22</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Courier New</vt:lpstr>
      <vt:lpstr>Times New Roman</vt:lpstr>
      <vt:lpstr>Wingdings</vt:lpstr>
      <vt:lpstr>Blue Segoe 4-3 template-template_April-17-2007</vt:lpstr>
      <vt:lpstr>White with Courier font for code slides</vt:lpstr>
      <vt:lpstr>PowerPoint Presentation</vt:lpstr>
      <vt:lpstr>Upcoming Work  Completing on Time</vt:lpstr>
      <vt:lpstr>Completing on Time</vt:lpstr>
      <vt:lpstr>Working Together</vt:lpstr>
      <vt:lpstr>Intent and Flexibility</vt:lpstr>
      <vt:lpstr>General Summit Topics</vt:lpstr>
      <vt:lpstr>General Summit Topics</vt:lpstr>
      <vt:lpstr>                 What is an                   Asphalt Emulsion? </vt:lpstr>
      <vt:lpstr>    How Is An Emulsion Made? </vt:lpstr>
      <vt:lpstr> </vt:lpstr>
      <vt:lpstr>      Asphalt Emulsion Storage</vt:lpstr>
      <vt:lpstr>          </vt:lpstr>
      <vt:lpstr>Asphalt Emulsion Storage</vt:lpstr>
      <vt:lpstr>Asphalt Emulsion Storage</vt:lpstr>
      <vt:lpstr>          </vt:lpstr>
      <vt:lpstr>          </vt:lpstr>
      <vt:lpstr>           Handling Emulsion</vt:lpstr>
      <vt:lpstr>Handling Emulsion</vt:lpstr>
      <vt:lpstr>Handling Emulsion</vt:lpstr>
      <vt:lpstr>Contamination and Sampling</vt:lpstr>
      <vt:lpstr>Pave After Emulsion Breaks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Storage and Handling of               Asphalt Emulsion</dc:title>
  <dc:creator>Slurry Admin</dc:creator>
  <cp:keywords/>
  <cp:lastModifiedBy>Jennifer</cp:lastModifiedBy>
  <cp:revision>150</cp:revision>
  <cp:lastPrinted>2017-11-22T17:36:44Z</cp:lastPrinted>
  <dcterms:created xsi:type="dcterms:W3CDTF">2015-01-29T15:21:35Z</dcterms:created>
  <dcterms:modified xsi:type="dcterms:W3CDTF">2018-01-29T16:05:17Z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